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66" r:id="rId4"/>
  </p:sldMasterIdLst>
  <p:notesMasterIdLst>
    <p:notesMasterId r:id="rId6"/>
  </p:notesMasterIdLst>
  <p:handoutMasterIdLst>
    <p:handoutMasterId r:id="rId103"/>
  </p:handoutMasterIdLst>
  <p:sldIdLst>
    <p:sldId id="3086" r:id="rId5"/>
    <p:sldId id="3098" r:id="rId7"/>
    <p:sldId id="3092" r:id="rId8"/>
    <p:sldId id="3668" r:id="rId9"/>
    <p:sldId id="262" r:id="rId10"/>
    <p:sldId id="3670" r:id="rId11"/>
    <p:sldId id="3671" r:id="rId12"/>
    <p:sldId id="3262" r:id="rId13"/>
    <p:sldId id="3264" r:id="rId14"/>
    <p:sldId id="3265" r:id="rId15"/>
    <p:sldId id="3467" r:id="rId16"/>
    <p:sldId id="3266" r:id="rId17"/>
    <p:sldId id="3267" r:id="rId18"/>
    <p:sldId id="3268" r:id="rId19"/>
    <p:sldId id="3269" r:id="rId20"/>
    <p:sldId id="3270" r:id="rId21"/>
    <p:sldId id="3271" r:id="rId22"/>
    <p:sldId id="3272" r:id="rId23"/>
    <p:sldId id="3273" r:id="rId24"/>
    <p:sldId id="3274" r:id="rId25"/>
    <p:sldId id="3275" r:id="rId26"/>
    <p:sldId id="3276" r:id="rId27"/>
    <p:sldId id="3277" r:id="rId28"/>
    <p:sldId id="3278" r:id="rId29"/>
    <p:sldId id="3279" r:id="rId30"/>
    <p:sldId id="3672" r:id="rId31"/>
    <p:sldId id="3674" r:id="rId32"/>
    <p:sldId id="3675" r:id="rId33"/>
    <p:sldId id="3108" r:id="rId34"/>
    <p:sldId id="3284" r:id="rId35"/>
    <p:sldId id="3285" r:id="rId36"/>
    <p:sldId id="3677" r:id="rId37"/>
    <p:sldId id="3676" r:id="rId38"/>
    <p:sldId id="3286" r:id="rId39"/>
    <p:sldId id="3287" r:id="rId40"/>
    <p:sldId id="3288" r:id="rId41"/>
    <p:sldId id="3289" r:id="rId42"/>
    <p:sldId id="3290" r:id="rId43"/>
    <p:sldId id="3291" r:id="rId44"/>
    <p:sldId id="3292" r:id="rId45"/>
    <p:sldId id="3293" r:id="rId46"/>
    <p:sldId id="3294" r:id="rId47"/>
    <p:sldId id="3295" r:id="rId48"/>
    <p:sldId id="3296" r:id="rId49"/>
    <p:sldId id="3297" r:id="rId50"/>
    <p:sldId id="3299" r:id="rId51"/>
    <p:sldId id="3298" r:id="rId52"/>
    <p:sldId id="3300" r:id="rId53"/>
    <p:sldId id="3301" r:id="rId54"/>
    <p:sldId id="3302" r:id="rId55"/>
    <p:sldId id="3303" r:id="rId56"/>
    <p:sldId id="3678" r:id="rId57"/>
    <p:sldId id="3681" r:id="rId58"/>
    <p:sldId id="3305" r:id="rId59"/>
    <p:sldId id="3308" r:id="rId60"/>
    <p:sldId id="3306" r:id="rId61"/>
    <p:sldId id="3307" r:id="rId62"/>
    <p:sldId id="3309" r:id="rId63"/>
    <p:sldId id="3310" r:id="rId64"/>
    <p:sldId id="3311" r:id="rId65"/>
    <p:sldId id="3312" r:id="rId66"/>
    <p:sldId id="3313" r:id="rId67"/>
    <p:sldId id="3314" r:id="rId68"/>
    <p:sldId id="3315" r:id="rId69"/>
    <p:sldId id="3316" r:id="rId70"/>
    <p:sldId id="3317" r:id="rId71"/>
    <p:sldId id="3318" r:id="rId72"/>
    <p:sldId id="3319" r:id="rId73"/>
    <p:sldId id="3320" r:id="rId74"/>
    <p:sldId id="3321" r:id="rId75"/>
    <p:sldId id="3322" r:id="rId76"/>
    <p:sldId id="3323" r:id="rId77"/>
    <p:sldId id="3325" r:id="rId78"/>
    <p:sldId id="3326" r:id="rId79"/>
    <p:sldId id="3324" r:id="rId80"/>
    <p:sldId id="3327" r:id="rId81"/>
    <p:sldId id="3328" r:id="rId82"/>
    <p:sldId id="3682" r:id="rId83"/>
    <p:sldId id="3683" r:id="rId84"/>
    <p:sldId id="3684" r:id="rId85"/>
    <p:sldId id="3685" r:id="rId86"/>
    <p:sldId id="3686" r:id="rId87"/>
    <p:sldId id="3687" r:id="rId88"/>
    <p:sldId id="3689" r:id="rId89"/>
    <p:sldId id="3691" r:id="rId90"/>
    <p:sldId id="3692" r:id="rId91"/>
    <p:sldId id="3694" r:id="rId92"/>
    <p:sldId id="3695" r:id="rId93"/>
    <p:sldId id="3697" r:id="rId94"/>
    <p:sldId id="3696" r:id="rId95"/>
    <p:sldId id="3698" r:id="rId96"/>
    <p:sldId id="3701" r:id="rId97"/>
    <p:sldId id="3699" r:id="rId98"/>
    <p:sldId id="3700" r:id="rId99"/>
    <p:sldId id="3702" r:id="rId100"/>
    <p:sldId id="3703" r:id="rId101"/>
    <p:sldId id="3107" r:id="rId102"/>
  </p:sldIdLst>
  <p:sldSz cx="12192000" cy="6858000"/>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244" autoAdjust="0"/>
  </p:normalViewPr>
  <p:slideViewPr>
    <p:cSldViewPr snapToGrid="0">
      <p:cViewPr varScale="1">
        <p:scale>
          <a:sx n="79" d="100"/>
          <a:sy n="79" d="100"/>
        </p:scale>
        <p:origin x="773" y="62"/>
      </p:cViewPr>
      <p:guideLst/>
    </p:cSldViewPr>
  </p:slideViewPr>
  <p:outlineViewPr>
    <p:cViewPr>
      <p:scale>
        <a:sx n="33" d="100"/>
        <a:sy n="33" d="100"/>
      </p:scale>
      <p:origin x="0" y="-39624"/>
    </p:cViewPr>
  </p:outlineViewPr>
  <p:notesTextViewPr>
    <p:cViewPr>
      <p:scale>
        <a:sx n="1" d="1"/>
        <a:sy n="1" d="1"/>
      </p:scale>
      <p:origin x="0" y="0"/>
    </p:cViewPr>
  </p:notesTextViewPr>
  <p:notesViewPr>
    <p:cSldViewPr snapToGrid="0">
      <p:cViewPr varScale="1">
        <p:scale>
          <a:sx n="65" d="100"/>
          <a:sy n="65" d="100"/>
        </p:scale>
        <p:origin x="3154" y="6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6" Type="http://schemas.openxmlformats.org/officeDocument/2006/relationships/tableStyles" Target="tableStyles.xml"/><Relationship Id="rId105" Type="http://schemas.openxmlformats.org/officeDocument/2006/relationships/viewProps" Target="viewProps.xml"/><Relationship Id="rId104" Type="http://schemas.openxmlformats.org/officeDocument/2006/relationships/presProps" Target="presProps.xml"/><Relationship Id="rId103" Type="http://schemas.openxmlformats.org/officeDocument/2006/relationships/handoutMaster" Target="handoutMasters/handoutMaster1.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DF3E6BB5-DF05-4D73-B5BA-64A3EC58F328}"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68AD4951-AB6D-4584-9F42-D813B927130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105DF29E-093B-4BA2-9081-8D6C4C78AD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39255DCF-3406-4F74-B5C4-E917A24332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5" Type="http://schemas.openxmlformats.org/officeDocument/2006/relationships/theme" Target="../theme/theme3.xml"/><Relationship Id="rId14" Type="http://schemas.openxmlformats.org/officeDocument/2006/relationships/slideLayout" Target="../slideLayouts/slideLayout30.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4" Type="http://schemas.openxmlformats.org/officeDocument/2006/relationships/notesSlide" Target="../notesSlides/notesSlide8.xml"/><Relationship Id="rId13" Type="http://schemas.openxmlformats.org/officeDocument/2006/relationships/slideLayout" Target="../slideLayouts/slideLayout14.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4" Type="http://schemas.openxmlformats.org/officeDocument/2006/relationships/notesSlide" Target="../notesSlides/notesSlide9.xml"/><Relationship Id="rId13" Type="http://schemas.openxmlformats.org/officeDocument/2006/relationships/slideLayout" Target="../slideLayouts/slideLayout14.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5" Type="http://schemas.openxmlformats.org/officeDocument/2006/relationships/notesSlide" Target="../notesSlides/notesSlide10.xml"/><Relationship Id="rId14" Type="http://schemas.openxmlformats.org/officeDocument/2006/relationships/slideLayout" Target="../slideLayouts/slideLayout14.xml"/><Relationship Id="rId13" Type="http://schemas.openxmlformats.org/officeDocument/2006/relationships/image" Target="../media/image12.png"/><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89.xml"/></Relationships>
</file>

<file path=ppt/slides/_rels/slide1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4" Type="http://schemas.openxmlformats.org/officeDocument/2006/relationships/notesSlide" Target="../notesSlides/notesSlide11.xml"/><Relationship Id="rId13" Type="http://schemas.openxmlformats.org/officeDocument/2006/relationships/slideLayout" Target="../slideLayouts/slideLayout14.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14.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4" Type="http://schemas.openxmlformats.org/officeDocument/2006/relationships/notesSlide" Target="../notesSlides/notesSlide12.xml"/><Relationship Id="rId13" Type="http://schemas.openxmlformats.org/officeDocument/2006/relationships/slideLayout" Target="../slideLayouts/slideLayout14.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15.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5" Type="http://schemas.openxmlformats.org/officeDocument/2006/relationships/notesSlide" Target="../notesSlides/notesSlide13.xml"/><Relationship Id="rId14" Type="http://schemas.openxmlformats.org/officeDocument/2006/relationships/slideLayout" Target="../slideLayouts/slideLayout14.xml"/><Relationship Id="rId13" Type="http://schemas.openxmlformats.org/officeDocument/2006/relationships/image" Target="../media/image13.png"/><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0" Type="http://schemas.openxmlformats.org/officeDocument/2006/relationships/notesSlide" Target="../notesSlides/notesSlide14.xml"/><Relationship Id="rId1" Type="http://schemas.openxmlformats.org/officeDocument/2006/relationships/tags" Target="../tags/tag137.xml"/></Relationships>
</file>

<file path=ppt/slides/_rels/slide17.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3" Type="http://schemas.openxmlformats.org/officeDocument/2006/relationships/notesSlide" Target="../notesSlides/notesSlide15.xml"/><Relationship Id="rId12" Type="http://schemas.openxmlformats.org/officeDocument/2006/relationships/slideLayout" Target="../slideLayouts/slideLayout14.xml"/><Relationship Id="rId11" Type="http://schemas.openxmlformats.org/officeDocument/2006/relationships/image" Target="../media/image14.png"/><Relationship Id="rId10" Type="http://schemas.openxmlformats.org/officeDocument/2006/relationships/tags" Target="../tags/tag154.xml"/><Relationship Id="rId1" Type="http://schemas.openxmlformats.org/officeDocument/2006/relationships/tags" Target="../tags/tag145.xml"/></Relationships>
</file>

<file path=ppt/slides/_rels/slide18.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3" Type="http://schemas.openxmlformats.org/officeDocument/2006/relationships/notesSlide" Target="../notesSlides/notesSlide16.xml"/><Relationship Id="rId12" Type="http://schemas.openxmlformats.org/officeDocument/2006/relationships/slideLayout" Target="../slideLayouts/slideLayout14.xml"/><Relationship Id="rId11" Type="http://schemas.openxmlformats.org/officeDocument/2006/relationships/image" Target="../media/image15.png"/><Relationship Id="rId10" Type="http://schemas.openxmlformats.org/officeDocument/2006/relationships/tags" Target="../tags/tag164.xml"/><Relationship Id="rId1" Type="http://schemas.openxmlformats.org/officeDocument/2006/relationships/tags" Target="../tags/tag155.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0" Type="http://schemas.openxmlformats.org/officeDocument/2006/relationships/notesSlide" Target="../notesSlides/notesSlide17.xml"/><Relationship Id="rId1" Type="http://schemas.openxmlformats.org/officeDocument/2006/relationships/tags" Target="../tags/tag16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1" Type="http://schemas.openxmlformats.org/officeDocument/2006/relationships/notesSlide" Target="../notesSlides/notesSlide18.xml"/><Relationship Id="rId10" Type="http://schemas.openxmlformats.org/officeDocument/2006/relationships/slideLayout" Target="../slideLayouts/slideLayout14.xml"/><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0" Type="http://schemas.openxmlformats.org/officeDocument/2006/relationships/notesSlide" Target="../notesSlides/notesSlide19.xml"/><Relationship Id="rId1" Type="http://schemas.openxmlformats.org/officeDocument/2006/relationships/tags" Target="../tags/tag181.xml"/></Relationships>
</file>

<file path=ppt/slides/_rels/slide22.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2" Type="http://schemas.openxmlformats.org/officeDocument/2006/relationships/notesSlide" Target="../notesSlides/notesSlide20.xml"/><Relationship Id="rId11" Type="http://schemas.openxmlformats.org/officeDocument/2006/relationships/slideLayout" Target="../slideLayouts/slideLayout14.xml"/><Relationship Id="rId10" Type="http://schemas.openxmlformats.org/officeDocument/2006/relationships/image" Target="../media/image18.png"/><Relationship Id="rId1" Type="http://schemas.openxmlformats.org/officeDocument/2006/relationships/tags" Target="../tags/tag189.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0" Type="http://schemas.openxmlformats.org/officeDocument/2006/relationships/notesSlide" Target="../notesSlides/notesSlide21.xml"/><Relationship Id="rId1" Type="http://schemas.openxmlformats.org/officeDocument/2006/relationships/tags" Target="../tags/tag197.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0" Type="http://schemas.openxmlformats.org/officeDocument/2006/relationships/notesSlide" Target="../notesSlides/notesSlide22.xml"/><Relationship Id="rId1" Type="http://schemas.openxmlformats.org/officeDocument/2006/relationships/tags" Target="../tags/tag20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3.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7" Type="http://schemas.openxmlformats.org/officeDocument/2006/relationships/slideLayout" Target="../slideLayouts/slideLayout23.xml"/><Relationship Id="rId56" Type="http://schemas.openxmlformats.org/officeDocument/2006/relationships/tags" Target="../tags/tag256.xml"/><Relationship Id="rId55" Type="http://schemas.openxmlformats.org/officeDocument/2006/relationships/image" Target="../media/image11.svg"/><Relationship Id="rId54" Type="http://schemas.openxmlformats.org/officeDocument/2006/relationships/image" Target="../media/image24.png"/><Relationship Id="rId53" Type="http://schemas.openxmlformats.org/officeDocument/2006/relationships/tags" Target="../tags/tag255.xml"/><Relationship Id="rId52" Type="http://schemas.openxmlformats.org/officeDocument/2006/relationships/image" Target="../media/image10.svg"/><Relationship Id="rId51" Type="http://schemas.openxmlformats.org/officeDocument/2006/relationships/image" Target="../media/image23.png"/><Relationship Id="rId50" Type="http://schemas.openxmlformats.org/officeDocument/2006/relationships/tags" Target="../tags/tag254.xml"/><Relationship Id="rId5" Type="http://schemas.openxmlformats.org/officeDocument/2006/relationships/tags" Target="../tags/tag217.xml"/><Relationship Id="rId49" Type="http://schemas.openxmlformats.org/officeDocument/2006/relationships/image" Target="../media/image9.svg"/><Relationship Id="rId48" Type="http://schemas.openxmlformats.org/officeDocument/2006/relationships/image" Target="../media/image22.png"/><Relationship Id="rId47" Type="http://schemas.openxmlformats.org/officeDocument/2006/relationships/tags" Target="../tags/tag253.xml"/><Relationship Id="rId46" Type="http://schemas.openxmlformats.org/officeDocument/2006/relationships/image" Target="../media/image8.svg"/><Relationship Id="rId45" Type="http://schemas.openxmlformats.org/officeDocument/2006/relationships/image" Target="../media/image21.png"/><Relationship Id="rId44" Type="http://schemas.openxmlformats.org/officeDocument/2006/relationships/tags" Target="../tags/tag252.xml"/><Relationship Id="rId43" Type="http://schemas.openxmlformats.org/officeDocument/2006/relationships/image" Target="../media/image7.svg"/><Relationship Id="rId42" Type="http://schemas.openxmlformats.org/officeDocument/2006/relationships/image" Target="../media/image20.png"/><Relationship Id="rId41" Type="http://schemas.openxmlformats.org/officeDocument/2006/relationships/tags" Target="../tags/tag251.xml"/><Relationship Id="rId40" Type="http://schemas.openxmlformats.org/officeDocument/2006/relationships/image" Target="../media/image6.svg"/><Relationship Id="rId4" Type="http://schemas.openxmlformats.org/officeDocument/2006/relationships/tags" Target="../tags/tag216.xml"/><Relationship Id="rId39" Type="http://schemas.openxmlformats.org/officeDocument/2006/relationships/image" Target="../media/image19.png"/><Relationship Id="rId38" Type="http://schemas.openxmlformats.org/officeDocument/2006/relationships/tags" Target="../tags/tag250.xml"/><Relationship Id="rId37" Type="http://schemas.openxmlformats.org/officeDocument/2006/relationships/tags" Target="../tags/tag249.xml"/><Relationship Id="rId36" Type="http://schemas.openxmlformats.org/officeDocument/2006/relationships/tags" Target="../tags/tag248.xml"/><Relationship Id="rId35" Type="http://schemas.openxmlformats.org/officeDocument/2006/relationships/tags" Target="../tags/tag247.xml"/><Relationship Id="rId34" Type="http://schemas.openxmlformats.org/officeDocument/2006/relationships/tags" Target="../tags/tag246.xml"/><Relationship Id="rId33" Type="http://schemas.openxmlformats.org/officeDocument/2006/relationships/tags" Target="../tags/tag245.xml"/><Relationship Id="rId32" Type="http://schemas.openxmlformats.org/officeDocument/2006/relationships/tags" Target="../tags/tag244.xml"/><Relationship Id="rId31" Type="http://schemas.openxmlformats.org/officeDocument/2006/relationships/tags" Target="../tags/tag243.xml"/><Relationship Id="rId30" Type="http://schemas.openxmlformats.org/officeDocument/2006/relationships/tags" Target="../tags/tag242.xml"/><Relationship Id="rId3" Type="http://schemas.openxmlformats.org/officeDocument/2006/relationships/tags" Target="../tags/tag215.xml"/><Relationship Id="rId29" Type="http://schemas.openxmlformats.org/officeDocument/2006/relationships/tags" Target="../tags/tag241.xml"/><Relationship Id="rId28" Type="http://schemas.openxmlformats.org/officeDocument/2006/relationships/tags" Target="../tags/tag240.xml"/><Relationship Id="rId27" Type="http://schemas.openxmlformats.org/officeDocument/2006/relationships/tags" Target="../tags/tag239.xml"/><Relationship Id="rId26" Type="http://schemas.openxmlformats.org/officeDocument/2006/relationships/tags" Target="../tags/tag238.xml"/><Relationship Id="rId25" Type="http://schemas.openxmlformats.org/officeDocument/2006/relationships/tags" Target="../tags/tag237.xml"/><Relationship Id="rId24" Type="http://schemas.openxmlformats.org/officeDocument/2006/relationships/tags" Target="../tags/tag236.xml"/><Relationship Id="rId23" Type="http://schemas.openxmlformats.org/officeDocument/2006/relationships/tags" Target="../tags/tag235.xml"/><Relationship Id="rId22" Type="http://schemas.openxmlformats.org/officeDocument/2006/relationships/tags" Target="../tags/tag234.xml"/><Relationship Id="rId21" Type="http://schemas.openxmlformats.org/officeDocument/2006/relationships/tags" Target="../tags/tag233.xml"/><Relationship Id="rId20" Type="http://schemas.openxmlformats.org/officeDocument/2006/relationships/tags" Target="../tags/tag232.xml"/><Relationship Id="rId2" Type="http://schemas.openxmlformats.org/officeDocument/2006/relationships/tags" Target="../tags/tag214.xml"/><Relationship Id="rId19" Type="http://schemas.openxmlformats.org/officeDocument/2006/relationships/tags" Target="../tags/tag231.xml"/><Relationship Id="rId18" Type="http://schemas.openxmlformats.org/officeDocument/2006/relationships/tags" Target="../tags/tag230.xml"/><Relationship Id="rId17" Type="http://schemas.openxmlformats.org/officeDocument/2006/relationships/tags" Target="../tags/tag229.xml"/><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3.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5.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4.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4.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4.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32.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7" Type="http://schemas.openxmlformats.org/officeDocument/2006/relationships/slideLayout" Target="../slideLayouts/slideLayout7.xml"/><Relationship Id="rId26" Type="http://schemas.openxmlformats.org/officeDocument/2006/relationships/tags" Target="../tags/tag294.xml"/><Relationship Id="rId25" Type="http://schemas.openxmlformats.org/officeDocument/2006/relationships/tags" Target="../tags/tag293.xml"/><Relationship Id="rId24" Type="http://schemas.openxmlformats.org/officeDocument/2006/relationships/tags" Target="../tags/tag292.xml"/><Relationship Id="rId23" Type="http://schemas.openxmlformats.org/officeDocument/2006/relationships/tags" Target="../tags/tag291.xml"/><Relationship Id="rId22" Type="http://schemas.openxmlformats.org/officeDocument/2006/relationships/tags" Target="../tags/tag290.xml"/><Relationship Id="rId21" Type="http://schemas.openxmlformats.org/officeDocument/2006/relationships/tags" Target="../tags/tag289.xml"/><Relationship Id="rId20" Type="http://schemas.openxmlformats.org/officeDocument/2006/relationships/tags" Target="../tags/tag288.xml"/><Relationship Id="rId2" Type="http://schemas.openxmlformats.org/officeDocument/2006/relationships/tags" Target="../tags/tag272.xml"/><Relationship Id="rId19" Type="http://schemas.openxmlformats.org/officeDocument/2006/relationships/tags" Target="../tags/tag287.xml"/><Relationship Id="rId18" Type="http://schemas.openxmlformats.org/officeDocument/2006/relationships/tags" Target="../tags/tag286.xml"/><Relationship Id="rId17" Type="http://schemas.openxmlformats.org/officeDocument/2006/relationships/tags" Target="../tags/tag285.xml"/><Relationship Id="rId16" Type="http://schemas.openxmlformats.org/officeDocument/2006/relationships/tags" Target="../tags/tag284.xml"/><Relationship Id="rId15" Type="http://schemas.openxmlformats.org/officeDocument/2006/relationships/tags" Target="../tags/tag283.xml"/><Relationship Id="rId14" Type="http://schemas.openxmlformats.org/officeDocument/2006/relationships/tags" Target="../tags/tag282.xml"/><Relationship Id="rId13" Type="http://schemas.openxmlformats.org/officeDocument/2006/relationships/tags" Target="../tags/tag281.xml"/><Relationship Id="rId12" Type="http://schemas.openxmlformats.org/officeDocument/2006/relationships/tags" Target="../tags/tag280.xml"/><Relationship Id="rId11" Type="http://schemas.openxmlformats.org/officeDocument/2006/relationships/image" Target="../media/image12.svg"/><Relationship Id="rId10" Type="http://schemas.openxmlformats.org/officeDocument/2006/relationships/image" Target="../media/image25.png"/><Relationship Id="rId1" Type="http://schemas.openxmlformats.org/officeDocument/2006/relationships/tags" Target="../tags/tag271.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5.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14.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4.xml"/><Relationship Id="rId2" Type="http://schemas.openxmlformats.org/officeDocument/2006/relationships/image" Target="../media/image27.png"/><Relationship Id="rId1" Type="http://schemas.openxmlformats.org/officeDocument/2006/relationships/image" Target="../media/image26.png"/></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4.xml"/><Relationship Id="rId4" Type="http://schemas.openxmlformats.org/officeDocument/2006/relationships/image" Target="../media/image28.png"/><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4.xml"/><Relationship Id="rId4" Type="http://schemas.openxmlformats.org/officeDocument/2006/relationships/image" Target="../media/image29.png"/><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4.xml"/><Relationship Id="rId4" Type="http://schemas.openxmlformats.org/officeDocument/2006/relationships/image" Target="../media/image30.png"/><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4.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4.xml"/><Relationship Id="rId4" Type="http://schemas.openxmlformats.org/officeDocument/2006/relationships/image" Target="../media/image31.png"/><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4.xml"/><Relationship Id="rId4" Type="http://schemas.openxmlformats.org/officeDocument/2006/relationships/image" Target="../media/image32.png"/><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tags" Target="../tags/tag316.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4.xml"/><Relationship Id="rId4" Type="http://schemas.openxmlformats.org/officeDocument/2006/relationships/image" Target="../media/image33.png"/><Relationship Id="rId3" Type="http://schemas.openxmlformats.org/officeDocument/2006/relationships/tags" Target="../tags/tag321.xml"/><Relationship Id="rId2" Type="http://schemas.openxmlformats.org/officeDocument/2006/relationships/tags" Target="../tags/tag320.xml"/><Relationship Id="rId1" Type="http://schemas.openxmlformats.org/officeDocument/2006/relationships/tags" Target="../tags/tag319.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14.xml"/><Relationship Id="rId4" Type="http://schemas.openxmlformats.org/officeDocument/2006/relationships/image" Target="../media/image34.png"/><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4.xml"/><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4.xml"/><Relationship Id="rId4" Type="http://schemas.openxmlformats.org/officeDocument/2006/relationships/image" Target="../media/image35.png"/><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4.xml"/><Relationship Id="rId4" Type="http://schemas.openxmlformats.org/officeDocument/2006/relationships/image" Target="../media/image36.png"/><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14.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14.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14.xml"/><Relationship Id="rId4" Type="http://schemas.openxmlformats.org/officeDocument/2006/relationships/image" Target="../media/image37.png"/><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14.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3.xml"/><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1" Type="http://schemas.openxmlformats.org/officeDocument/2006/relationships/slideLayout" Target="../slideLayouts/slideLayout23.xml"/><Relationship Id="rId40" Type="http://schemas.openxmlformats.org/officeDocument/2006/relationships/tags" Target="../tags/tag377.xml"/><Relationship Id="rId4" Type="http://schemas.openxmlformats.org/officeDocument/2006/relationships/tags" Target="../tags/tag349.xml"/><Relationship Id="rId39" Type="http://schemas.openxmlformats.org/officeDocument/2006/relationships/image" Target="../media/image10.svg"/><Relationship Id="rId38" Type="http://schemas.openxmlformats.org/officeDocument/2006/relationships/image" Target="../media/image23.png"/><Relationship Id="rId37" Type="http://schemas.openxmlformats.org/officeDocument/2006/relationships/tags" Target="../tags/tag376.xml"/><Relationship Id="rId36" Type="http://schemas.openxmlformats.org/officeDocument/2006/relationships/image" Target="../media/image9.svg"/><Relationship Id="rId35" Type="http://schemas.openxmlformats.org/officeDocument/2006/relationships/image" Target="../media/image22.png"/><Relationship Id="rId34" Type="http://schemas.openxmlformats.org/officeDocument/2006/relationships/tags" Target="../tags/tag375.xml"/><Relationship Id="rId33" Type="http://schemas.openxmlformats.org/officeDocument/2006/relationships/image" Target="../media/image7.svg"/><Relationship Id="rId32" Type="http://schemas.openxmlformats.org/officeDocument/2006/relationships/image" Target="../media/image20.png"/><Relationship Id="rId31" Type="http://schemas.openxmlformats.org/officeDocument/2006/relationships/tags" Target="../tags/tag374.xml"/><Relationship Id="rId30" Type="http://schemas.openxmlformats.org/officeDocument/2006/relationships/image" Target="../media/image6.svg"/><Relationship Id="rId3" Type="http://schemas.openxmlformats.org/officeDocument/2006/relationships/tags" Target="../tags/tag348.xml"/><Relationship Id="rId29" Type="http://schemas.openxmlformats.org/officeDocument/2006/relationships/image" Target="../media/image19.png"/><Relationship Id="rId28" Type="http://schemas.openxmlformats.org/officeDocument/2006/relationships/tags" Target="../tags/tag373.xml"/><Relationship Id="rId27" Type="http://schemas.openxmlformats.org/officeDocument/2006/relationships/tags" Target="../tags/tag372.xml"/><Relationship Id="rId26" Type="http://schemas.openxmlformats.org/officeDocument/2006/relationships/tags" Target="../tags/tag371.xml"/><Relationship Id="rId25" Type="http://schemas.openxmlformats.org/officeDocument/2006/relationships/tags" Target="../tags/tag370.xml"/><Relationship Id="rId24" Type="http://schemas.openxmlformats.org/officeDocument/2006/relationships/tags" Target="../tags/tag369.xml"/><Relationship Id="rId23" Type="http://schemas.openxmlformats.org/officeDocument/2006/relationships/tags" Target="../tags/tag368.xml"/><Relationship Id="rId22" Type="http://schemas.openxmlformats.org/officeDocument/2006/relationships/tags" Target="../tags/tag367.xml"/><Relationship Id="rId21" Type="http://schemas.openxmlformats.org/officeDocument/2006/relationships/tags" Target="../tags/tag366.xml"/><Relationship Id="rId20" Type="http://schemas.openxmlformats.org/officeDocument/2006/relationships/tags" Target="../tags/tag365.xml"/><Relationship Id="rId2" Type="http://schemas.openxmlformats.org/officeDocument/2006/relationships/tags" Target="../tags/tag347.xml"/><Relationship Id="rId19" Type="http://schemas.openxmlformats.org/officeDocument/2006/relationships/tags" Target="../tags/tag364.xml"/><Relationship Id="rId18" Type="http://schemas.openxmlformats.org/officeDocument/2006/relationships/tags" Target="../tags/tag363.xml"/><Relationship Id="rId17" Type="http://schemas.openxmlformats.org/officeDocument/2006/relationships/tags" Target="../tags/tag362.xml"/><Relationship Id="rId16" Type="http://schemas.openxmlformats.org/officeDocument/2006/relationships/tags" Target="../tags/tag361.xml"/><Relationship Id="rId15" Type="http://schemas.openxmlformats.org/officeDocument/2006/relationships/tags" Target="../tags/tag360.xml"/><Relationship Id="rId14" Type="http://schemas.openxmlformats.org/officeDocument/2006/relationships/tags" Target="../tags/tag359.xml"/><Relationship Id="rId13" Type="http://schemas.openxmlformats.org/officeDocument/2006/relationships/tags" Target="../tags/tag358.xml"/><Relationship Id="rId12" Type="http://schemas.openxmlformats.org/officeDocument/2006/relationships/tags" Target="../tags/tag357.xml"/><Relationship Id="rId11" Type="http://schemas.openxmlformats.org/officeDocument/2006/relationships/tags" Target="../tags/tag356.xml"/><Relationship Id="rId10" Type="http://schemas.openxmlformats.org/officeDocument/2006/relationships/tags" Target="../tags/tag355.xml"/><Relationship Id="rId1" Type="http://schemas.openxmlformats.org/officeDocument/2006/relationships/tags" Target="../tags/tag346.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0" Type="http://schemas.openxmlformats.org/officeDocument/2006/relationships/notesSlide" Target="../notesSlides/notesSlide49.xml"/><Relationship Id="rId1" Type="http://schemas.openxmlformats.org/officeDocument/2006/relationships/tags" Target="../tags/tag378.xml"/></Relationships>
</file>

<file path=ppt/slides/_rels/slide55.xml.rels><?xml version="1.0" encoding="UTF-8" standalone="yes"?>
<Relationships xmlns="http://schemas.openxmlformats.org/package/2006/relationships"><Relationship Id="rId9" Type="http://schemas.openxmlformats.org/officeDocument/2006/relationships/notesSlide" Target="../notesSlides/notesSlide50.xml"/><Relationship Id="rId8" Type="http://schemas.openxmlformats.org/officeDocument/2006/relationships/slideLayout" Target="../slideLayouts/slideLayout14.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tags" Target="../tags/tag390.xml"/><Relationship Id="rId4" Type="http://schemas.openxmlformats.org/officeDocument/2006/relationships/tags" Target="../tags/tag389.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56.xml.rels><?xml version="1.0" encoding="UTF-8" standalone="yes"?>
<Relationships xmlns="http://schemas.openxmlformats.org/package/2006/relationships"><Relationship Id="rId9" Type="http://schemas.openxmlformats.org/officeDocument/2006/relationships/notesSlide" Target="../notesSlides/notesSlide51.xml"/><Relationship Id="rId8" Type="http://schemas.openxmlformats.org/officeDocument/2006/relationships/slideLayout" Target="../slideLayouts/slideLayout14.xml"/><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14.xml"/><Relationship Id="rId2" Type="http://schemas.openxmlformats.org/officeDocument/2006/relationships/image" Target="../media/image38.png"/><Relationship Id="rId1" Type="http://schemas.openxmlformats.org/officeDocument/2006/relationships/tags" Target="../tags/tag400.xm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39.png"/><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0" Type="http://schemas.openxmlformats.org/officeDocument/2006/relationships/notesSlide" Target="../notesSlides/notesSlide53.xml"/><Relationship Id="rId1" Type="http://schemas.openxmlformats.org/officeDocument/2006/relationships/tags" Target="../tags/tag401.xml"/></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tags" Target="../tags/tag409.xml"/><Relationship Id="rId10" Type="http://schemas.openxmlformats.org/officeDocument/2006/relationships/notesSlide" Target="../notesSlides/notesSlide54.xml"/><Relationship Id="rId1" Type="http://schemas.openxmlformats.org/officeDocument/2006/relationships/tags" Target="../tags/tag408.xml"/></Relationships>
</file>

<file path=ppt/slides/_rels/slide6.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9" Type="http://schemas.openxmlformats.org/officeDocument/2006/relationships/slideLayout" Target="../slideLayouts/slideLayout7.xml"/><Relationship Id="rId48" Type="http://schemas.openxmlformats.org/officeDocument/2006/relationships/tags" Target="../tags/tag41.xml"/><Relationship Id="rId47" Type="http://schemas.openxmlformats.org/officeDocument/2006/relationships/tags" Target="../tags/tag40.xml"/><Relationship Id="rId46" Type="http://schemas.openxmlformats.org/officeDocument/2006/relationships/tags" Target="../tags/tag39.xml"/><Relationship Id="rId45" Type="http://schemas.openxmlformats.org/officeDocument/2006/relationships/tags" Target="../tags/tag38.xml"/><Relationship Id="rId44" Type="http://schemas.openxmlformats.org/officeDocument/2006/relationships/tags" Target="../tags/tag37.xml"/><Relationship Id="rId43" Type="http://schemas.openxmlformats.org/officeDocument/2006/relationships/tags" Target="../tags/tag36.xml"/><Relationship Id="rId42" Type="http://schemas.openxmlformats.org/officeDocument/2006/relationships/tags" Target="../tags/tag35.xml"/><Relationship Id="rId41" Type="http://schemas.openxmlformats.org/officeDocument/2006/relationships/tags" Target="../tags/tag34.xml"/><Relationship Id="rId40" Type="http://schemas.openxmlformats.org/officeDocument/2006/relationships/image" Target="../media/image5.svg"/><Relationship Id="rId4" Type="http://schemas.openxmlformats.org/officeDocument/2006/relationships/tags" Target="../tags/tag7.xml"/><Relationship Id="rId39" Type="http://schemas.openxmlformats.org/officeDocument/2006/relationships/image" Target="../media/image10.png"/><Relationship Id="rId38" Type="http://schemas.openxmlformats.org/officeDocument/2006/relationships/tags" Target="../tags/tag33.xml"/><Relationship Id="rId37" Type="http://schemas.openxmlformats.org/officeDocument/2006/relationships/image" Target="../media/image4.svg"/><Relationship Id="rId36" Type="http://schemas.openxmlformats.org/officeDocument/2006/relationships/image" Target="../media/image9.png"/><Relationship Id="rId35" Type="http://schemas.openxmlformats.org/officeDocument/2006/relationships/tags" Target="../tags/tag32.xml"/><Relationship Id="rId34" Type="http://schemas.openxmlformats.org/officeDocument/2006/relationships/image" Target="../media/image3.svg"/><Relationship Id="rId33" Type="http://schemas.openxmlformats.org/officeDocument/2006/relationships/image" Target="../media/image8.png"/><Relationship Id="rId32" Type="http://schemas.openxmlformats.org/officeDocument/2006/relationships/tags" Target="../tags/tag31.xml"/><Relationship Id="rId31" Type="http://schemas.openxmlformats.org/officeDocument/2006/relationships/image" Target="../media/image2.svg"/><Relationship Id="rId30" Type="http://schemas.openxmlformats.org/officeDocument/2006/relationships/image" Target="../media/image7.png"/><Relationship Id="rId3" Type="http://schemas.openxmlformats.org/officeDocument/2006/relationships/tags" Target="../tags/tag6.xml"/><Relationship Id="rId29" Type="http://schemas.openxmlformats.org/officeDocument/2006/relationships/tags" Target="../tags/tag30.xml"/><Relationship Id="rId28" Type="http://schemas.openxmlformats.org/officeDocument/2006/relationships/image" Target="../media/image1.svg"/><Relationship Id="rId27" Type="http://schemas.openxmlformats.org/officeDocument/2006/relationships/image" Target="../media/image6.png"/><Relationship Id="rId26" Type="http://schemas.openxmlformats.org/officeDocument/2006/relationships/tags" Target="../tags/tag29.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40.jpeg"/><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0" Type="http://schemas.openxmlformats.org/officeDocument/2006/relationships/notesSlide" Target="../notesSlides/notesSlide55.xml"/><Relationship Id="rId1" Type="http://schemas.openxmlformats.org/officeDocument/2006/relationships/tags" Target="../tags/tag416.xml"/></Relationships>
</file>

<file path=ppt/slides/_rels/slide61.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1" Type="http://schemas.openxmlformats.org/officeDocument/2006/relationships/notesSlide" Target="../notesSlides/notesSlide56.xml"/><Relationship Id="rId10" Type="http://schemas.openxmlformats.org/officeDocument/2006/relationships/slideLayout" Target="../slideLayouts/slideLayout14.xml"/><Relationship Id="rId1" Type="http://schemas.openxmlformats.org/officeDocument/2006/relationships/tags" Target="../tags/tag423.xml"/></Relationships>
</file>

<file path=ppt/slides/_rels/slide62.xml.rels><?xml version="1.0" encoding="UTF-8" standalone="yes"?>
<Relationships xmlns="http://schemas.openxmlformats.org/package/2006/relationships"><Relationship Id="rId9" Type="http://schemas.openxmlformats.org/officeDocument/2006/relationships/image" Target="../media/image42.png"/><Relationship Id="rId8" Type="http://schemas.openxmlformats.org/officeDocument/2006/relationships/tags" Target="../tags/tag438.xml"/><Relationship Id="rId7" Type="http://schemas.openxmlformats.org/officeDocument/2006/relationships/tags" Target="../tags/tag437.xml"/><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1" Type="http://schemas.openxmlformats.org/officeDocument/2006/relationships/notesSlide" Target="../notesSlides/notesSlide57.xml"/><Relationship Id="rId10" Type="http://schemas.openxmlformats.org/officeDocument/2006/relationships/slideLayout" Target="../slideLayouts/slideLayout14.xml"/><Relationship Id="rId1" Type="http://schemas.openxmlformats.org/officeDocument/2006/relationships/tags" Target="../tags/tag431.xml"/></Relationships>
</file>

<file path=ppt/slides/_rels/slide63.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tags" Target="../tags/tag446.xml"/><Relationship Id="rId7" Type="http://schemas.openxmlformats.org/officeDocument/2006/relationships/tags" Target="../tags/tag445.xml"/><Relationship Id="rId6" Type="http://schemas.openxmlformats.org/officeDocument/2006/relationships/tags" Target="../tags/tag444.xml"/><Relationship Id="rId5" Type="http://schemas.openxmlformats.org/officeDocument/2006/relationships/tags" Target="../tags/tag443.xml"/><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tags" Target="../tags/tag440.xml"/><Relationship Id="rId11" Type="http://schemas.openxmlformats.org/officeDocument/2006/relationships/notesSlide" Target="../notesSlides/notesSlide58.xml"/><Relationship Id="rId10" Type="http://schemas.openxmlformats.org/officeDocument/2006/relationships/slideLayout" Target="../slideLayouts/slideLayout14.xml"/><Relationship Id="rId1" Type="http://schemas.openxmlformats.org/officeDocument/2006/relationships/tags" Target="../tags/tag439.xml"/></Relationships>
</file>

<file path=ppt/slides/_rels/slide64.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1" Type="http://schemas.openxmlformats.org/officeDocument/2006/relationships/notesSlide" Target="../notesSlides/notesSlide59.xml"/><Relationship Id="rId10" Type="http://schemas.openxmlformats.org/officeDocument/2006/relationships/slideLayout" Target="../slideLayouts/slideLayout14.xml"/><Relationship Id="rId1" Type="http://schemas.openxmlformats.org/officeDocument/2006/relationships/tags" Target="../tags/tag447.xml"/></Relationships>
</file>

<file path=ppt/slides/_rels/slide65.xml.rels><?xml version="1.0" encoding="UTF-8" standalone="yes"?>
<Relationships xmlns="http://schemas.openxmlformats.org/package/2006/relationships"><Relationship Id="rId9" Type="http://schemas.openxmlformats.org/officeDocument/2006/relationships/notesSlide" Target="../notesSlides/notesSlide60.xml"/><Relationship Id="rId8" Type="http://schemas.openxmlformats.org/officeDocument/2006/relationships/slideLayout" Target="../slideLayouts/slideLayout14.xml"/><Relationship Id="rId7" Type="http://schemas.openxmlformats.org/officeDocument/2006/relationships/image" Target="../media/image45.jpeg"/><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s>
</file>

<file path=ppt/slides/_rels/slide66.xml.rels><?xml version="1.0" encoding="UTF-8" standalone="yes"?>
<Relationships xmlns="http://schemas.openxmlformats.org/package/2006/relationships"><Relationship Id="rId9" Type="http://schemas.openxmlformats.org/officeDocument/2006/relationships/notesSlide" Target="../notesSlides/notesSlide61.xml"/><Relationship Id="rId8" Type="http://schemas.openxmlformats.org/officeDocument/2006/relationships/slideLayout" Target="../slideLayouts/slideLayout14.xml"/><Relationship Id="rId7" Type="http://schemas.openxmlformats.org/officeDocument/2006/relationships/image" Target="../media/image46.png"/><Relationship Id="rId6" Type="http://schemas.openxmlformats.org/officeDocument/2006/relationships/tags" Target="../tags/tag466.xml"/><Relationship Id="rId5" Type="http://schemas.openxmlformats.org/officeDocument/2006/relationships/tags" Target="../tags/tag465.xml"/><Relationship Id="rId4" Type="http://schemas.openxmlformats.org/officeDocument/2006/relationships/tags" Target="../tags/tag464.xml"/><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s>
</file>

<file path=ppt/slides/_rels/slide67.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48.png"/><Relationship Id="rId7" Type="http://schemas.openxmlformats.org/officeDocument/2006/relationships/image" Target="../media/image47.png"/><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0" Type="http://schemas.openxmlformats.org/officeDocument/2006/relationships/notesSlide" Target="../notesSlides/notesSlide62.xml"/><Relationship Id="rId1" Type="http://schemas.openxmlformats.org/officeDocument/2006/relationships/tags" Target="../tags/tag467.xml"/></Relationships>
</file>

<file path=ppt/slides/_rels/slide68.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49.png"/><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0" Type="http://schemas.openxmlformats.org/officeDocument/2006/relationships/notesSlide" Target="../notesSlides/notesSlide63.xml"/><Relationship Id="rId1" Type="http://schemas.openxmlformats.org/officeDocument/2006/relationships/tags" Target="../tags/tag473.xml"/></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64.xml"/><Relationship Id="rId4" Type="http://schemas.openxmlformats.org/officeDocument/2006/relationships/slideLayout" Target="../slideLayouts/slideLayout14.xml"/><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tags" Target="../tags/tag480.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5.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70.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488.xml"/><Relationship Id="rId7" Type="http://schemas.openxmlformats.org/officeDocument/2006/relationships/tags" Target="../tags/tag487.xml"/><Relationship Id="rId6" Type="http://schemas.openxmlformats.org/officeDocument/2006/relationships/tags" Target="../tags/tag486.xml"/><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0" Type="http://schemas.openxmlformats.org/officeDocument/2006/relationships/notesSlide" Target="../notesSlides/notesSlide65.xml"/><Relationship Id="rId1" Type="http://schemas.openxmlformats.org/officeDocument/2006/relationships/tags" Target="../tags/tag481.xml"/></Relationships>
</file>

<file path=ppt/slides/_rels/slide71.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image" Target="../media/image53.png"/><Relationship Id="rId7" Type="http://schemas.openxmlformats.org/officeDocument/2006/relationships/image" Target="../media/image52.png"/><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tags" Target="../tags/tag491.xml"/><Relationship Id="rId2" Type="http://schemas.openxmlformats.org/officeDocument/2006/relationships/tags" Target="../tags/tag490.xml"/><Relationship Id="rId12" Type="http://schemas.openxmlformats.org/officeDocument/2006/relationships/notesSlide" Target="../notesSlides/notesSlide66.xml"/><Relationship Id="rId11" Type="http://schemas.openxmlformats.org/officeDocument/2006/relationships/slideLayout" Target="../slideLayouts/slideLayout14.xml"/><Relationship Id="rId10" Type="http://schemas.openxmlformats.org/officeDocument/2006/relationships/image" Target="../media/image55.png"/><Relationship Id="rId1" Type="http://schemas.openxmlformats.org/officeDocument/2006/relationships/tags" Target="../tags/tag489.xml"/></Relationships>
</file>

<file path=ppt/slides/_rels/slide72.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tags" Target="../tags/tag502.xml"/><Relationship Id="rId7" Type="http://schemas.openxmlformats.org/officeDocument/2006/relationships/tags" Target="../tags/tag501.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 Id="rId3" Type="http://schemas.openxmlformats.org/officeDocument/2006/relationships/tags" Target="../tags/tag497.xml"/><Relationship Id="rId2" Type="http://schemas.openxmlformats.org/officeDocument/2006/relationships/tags" Target="../tags/tag496.xml"/><Relationship Id="rId11" Type="http://schemas.openxmlformats.org/officeDocument/2006/relationships/notesSlide" Target="../notesSlides/notesSlide67.xml"/><Relationship Id="rId10" Type="http://schemas.openxmlformats.org/officeDocument/2006/relationships/slideLayout" Target="../slideLayouts/slideLayout14.xml"/><Relationship Id="rId1" Type="http://schemas.openxmlformats.org/officeDocument/2006/relationships/tags" Target="../tags/tag495.xml"/></Relationships>
</file>

<file path=ppt/slides/_rels/slide73.xml.rels><?xml version="1.0" encoding="UTF-8" standalone="yes"?>
<Relationships xmlns="http://schemas.openxmlformats.org/package/2006/relationships"><Relationship Id="rId9" Type="http://schemas.openxmlformats.org/officeDocument/2006/relationships/themeOverride" Target="../theme/themeOverride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1" Type="http://schemas.openxmlformats.org/officeDocument/2006/relationships/notesSlide" Target="../notesSlides/notesSlide68.xml"/><Relationship Id="rId10" Type="http://schemas.openxmlformats.org/officeDocument/2006/relationships/slideLayout" Target="../slideLayouts/slideLayout14.xml"/><Relationship Id="rId1" Type="http://schemas.openxmlformats.org/officeDocument/2006/relationships/tags" Target="../tags/tag503.xml"/></Relationships>
</file>

<file path=ppt/slides/_rels/slide74.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0" Type="http://schemas.openxmlformats.org/officeDocument/2006/relationships/notesSlide" Target="../notesSlides/notesSlide69.xml"/><Relationship Id="rId1" Type="http://schemas.openxmlformats.org/officeDocument/2006/relationships/tags" Target="../tags/tag511.xml"/></Relationships>
</file>

<file path=ppt/slides/_rels/slide75.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tags" Target="../tags/tag521.xml"/><Relationship Id="rId2" Type="http://schemas.openxmlformats.org/officeDocument/2006/relationships/tags" Target="../tags/tag520.xml"/><Relationship Id="rId11" Type="http://schemas.openxmlformats.org/officeDocument/2006/relationships/notesSlide" Target="../notesSlides/notesSlide70.xml"/><Relationship Id="rId10" Type="http://schemas.openxmlformats.org/officeDocument/2006/relationships/slideLayout" Target="../slideLayouts/slideLayout14.xml"/><Relationship Id="rId1" Type="http://schemas.openxmlformats.org/officeDocument/2006/relationships/tags" Target="../tags/tag519.xml"/></Relationships>
</file>

<file path=ppt/slides/_rels/slide76.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tags" Target="../tags/tag531.xml"/><Relationship Id="rId4" Type="http://schemas.openxmlformats.org/officeDocument/2006/relationships/tags" Target="../tags/tag530.xml"/><Relationship Id="rId3" Type="http://schemas.openxmlformats.org/officeDocument/2006/relationships/tags" Target="../tags/tag529.xml"/><Relationship Id="rId2" Type="http://schemas.openxmlformats.org/officeDocument/2006/relationships/tags" Target="../tags/tag528.xml"/><Relationship Id="rId10" Type="http://schemas.openxmlformats.org/officeDocument/2006/relationships/notesSlide" Target="../notesSlides/notesSlide71.xml"/><Relationship Id="rId1" Type="http://schemas.openxmlformats.org/officeDocument/2006/relationships/tags" Target="../tags/tag527.xml"/></Relationships>
</file>

<file path=ppt/slides/_rels/slide77.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542.xml"/><Relationship Id="rId7" Type="http://schemas.openxmlformats.org/officeDocument/2006/relationships/tags" Target="../tags/tag541.xml"/><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0" Type="http://schemas.openxmlformats.org/officeDocument/2006/relationships/notesSlide" Target="../notesSlides/notesSlide72.xml"/><Relationship Id="rId1" Type="http://schemas.openxmlformats.org/officeDocument/2006/relationships/tags" Target="../tags/tag535.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3.xml"/><Relationship Id="rId1" Type="http://schemas.openxmlformats.org/officeDocument/2006/relationships/image" Target="../media/image5.png"/></Relationships>
</file>

<file path=ppt/slides/_rels/slide79.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tags" Target="../tags/tag548.xml"/><Relationship Id="rId5" Type="http://schemas.openxmlformats.org/officeDocument/2006/relationships/tags" Target="../tags/tag547.xml"/><Relationship Id="rId41" Type="http://schemas.openxmlformats.org/officeDocument/2006/relationships/slideLayout" Target="../slideLayouts/slideLayout23.xml"/><Relationship Id="rId40" Type="http://schemas.openxmlformats.org/officeDocument/2006/relationships/tags" Target="../tags/tag574.xml"/><Relationship Id="rId4" Type="http://schemas.openxmlformats.org/officeDocument/2006/relationships/tags" Target="../tags/tag546.xml"/><Relationship Id="rId39" Type="http://schemas.openxmlformats.org/officeDocument/2006/relationships/image" Target="../media/image10.svg"/><Relationship Id="rId38" Type="http://schemas.openxmlformats.org/officeDocument/2006/relationships/image" Target="../media/image23.png"/><Relationship Id="rId37" Type="http://schemas.openxmlformats.org/officeDocument/2006/relationships/tags" Target="../tags/tag573.xml"/><Relationship Id="rId36" Type="http://schemas.openxmlformats.org/officeDocument/2006/relationships/image" Target="../media/image9.svg"/><Relationship Id="rId35" Type="http://schemas.openxmlformats.org/officeDocument/2006/relationships/image" Target="../media/image22.png"/><Relationship Id="rId34" Type="http://schemas.openxmlformats.org/officeDocument/2006/relationships/tags" Target="../tags/tag572.xml"/><Relationship Id="rId33" Type="http://schemas.openxmlformats.org/officeDocument/2006/relationships/image" Target="../media/image7.svg"/><Relationship Id="rId32" Type="http://schemas.openxmlformats.org/officeDocument/2006/relationships/image" Target="../media/image20.png"/><Relationship Id="rId31" Type="http://schemas.openxmlformats.org/officeDocument/2006/relationships/tags" Target="../tags/tag571.xml"/><Relationship Id="rId30" Type="http://schemas.openxmlformats.org/officeDocument/2006/relationships/image" Target="../media/image6.svg"/><Relationship Id="rId3" Type="http://schemas.openxmlformats.org/officeDocument/2006/relationships/tags" Target="../tags/tag545.xml"/><Relationship Id="rId29" Type="http://schemas.openxmlformats.org/officeDocument/2006/relationships/image" Target="../media/image19.png"/><Relationship Id="rId28" Type="http://schemas.openxmlformats.org/officeDocument/2006/relationships/tags" Target="../tags/tag570.xml"/><Relationship Id="rId27" Type="http://schemas.openxmlformats.org/officeDocument/2006/relationships/tags" Target="../tags/tag569.xml"/><Relationship Id="rId26" Type="http://schemas.openxmlformats.org/officeDocument/2006/relationships/tags" Target="../tags/tag568.xml"/><Relationship Id="rId25" Type="http://schemas.openxmlformats.org/officeDocument/2006/relationships/tags" Target="../tags/tag567.xml"/><Relationship Id="rId24" Type="http://schemas.openxmlformats.org/officeDocument/2006/relationships/tags" Target="../tags/tag566.xml"/><Relationship Id="rId23" Type="http://schemas.openxmlformats.org/officeDocument/2006/relationships/tags" Target="../tags/tag565.xml"/><Relationship Id="rId22" Type="http://schemas.openxmlformats.org/officeDocument/2006/relationships/tags" Target="../tags/tag564.xml"/><Relationship Id="rId21" Type="http://schemas.openxmlformats.org/officeDocument/2006/relationships/tags" Target="../tags/tag563.xml"/><Relationship Id="rId20" Type="http://schemas.openxmlformats.org/officeDocument/2006/relationships/tags" Target="../tags/tag562.xml"/><Relationship Id="rId2" Type="http://schemas.openxmlformats.org/officeDocument/2006/relationships/tags" Target="../tags/tag544.xml"/><Relationship Id="rId19" Type="http://schemas.openxmlformats.org/officeDocument/2006/relationships/tags" Target="../tags/tag561.xml"/><Relationship Id="rId18" Type="http://schemas.openxmlformats.org/officeDocument/2006/relationships/tags" Target="../tags/tag560.xml"/><Relationship Id="rId17" Type="http://schemas.openxmlformats.org/officeDocument/2006/relationships/tags" Target="../tags/tag559.xml"/><Relationship Id="rId16" Type="http://schemas.openxmlformats.org/officeDocument/2006/relationships/tags" Target="../tags/tag558.xml"/><Relationship Id="rId15" Type="http://schemas.openxmlformats.org/officeDocument/2006/relationships/tags" Target="../tags/tag557.xml"/><Relationship Id="rId14" Type="http://schemas.openxmlformats.org/officeDocument/2006/relationships/tags" Target="../tags/tag556.xml"/><Relationship Id="rId13" Type="http://schemas.openxmlformats.org/officeDocument/2006/relationships/tags" Target="../tags/tag555.xml"/><Relationship Id="rId12" Type="http://schemas.openxmlformats.org/officeDocument/2006/relationships/tags" Target="../tags/tag554.xml"/><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tags" Target="../tags/tag543.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4.xml"/><Relationship Id="rId6" Type="http://schemas.openxmlformats.org/officeDocument/2006/relationships/image" Target="../media/image11.png"/><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582.xml"/><Relationship Id="rId7" Type="http://schemas.openxmlformats.org/officeDocument/2006/relationships/tags" Target="../tags/tag581.xml"/><Relationship Id="rId6" Type="http://schemas.openxmlformats.org/officeDocument/2006/relationships/tags" Target="../tags/tag580.xml"/><Relationship Id="rId5" Type="http://schemas.openxmlformats.org/officeDocument/2006/relationships/tags" Target="../tags/tag579.xml"/><Relationship Id="rId4" Type="http://schemas.openxmlformats.org/officeDocument/2006/relationships/tags" Target="../tags/tag578.xml"/><Relationship Id="rId3" Type="http://schemas.openxmlformats.org/officeDocument/2006/relationships/tags" Target="../tags/tag577.xml"/><Relationship Id="rId2" Type="http://schemas.openxmlformats.org/officeDocument/2006/relationships/tags" Target="../tags/tag576.xml"/><Relationship Id="rId10" Type="http://schemas.openxmlformats.org/officeDocument/2006/relationships/notesSlide" Target="../notesSlides/notesSlide74.xml"/><Relationship Id="rId1" Type="http://schemas.openxmlformats.org/officeDocument/2006/relationships/tags" Target="../tags/tag575.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image" Target="../media/image58.png"/><Relationship Id="rId7" Type="http://schemas.openxmlformats.org/officeDocument/2006/relationships/tags" Target="../tags/tag589.xml"/><Relationship Id="rId6" Type="http://schemas.openxmlformats.org/officeDocument/2006/relationships/tags" Target="../tags/tag588.xml"/><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0" Type="http://schemas.openxmlformats.org/officeDocument/2006/relationships/notesSlide" Target="../notesSlides/notesSlide75.xml"/><Relationship Id="rId1" Type="http://schemas.openxmlformats.org/officeDocument/2006/relationships/tags" Target="../tags/tag583.xml"/></Relationships>
</file>

<file path=ppt/slides/_rels/slide8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597.xml"/><Relationship Id="rId7" Type="http://schemas.openxmlformats.org/officeDocument/2006/relationships/tags" Target="../tags/tag596.xml"/><Relationship Id="rId6" Type="http://schemas.openxmlformats.org/officeDocument/2006/relationships/tags" Target="../tags/tag595.xml"/><Relationship Id="rId5" Type="http://schemas.openxmlformats.org/officeDocument/2006/relationships/tags" Target="../tags/tag594.xml"/><Relationship Id="rId4" Type="http://schemas.openxmlformats.org/officeDocument/2006/relationships/tags" Target="../tags/tag593.xml"/><Relationship Id="rId3" Type="http://schemas.openxmlformats.org/officeDocument/2006/relationships/tags" Target="../tags/tag592.xml"/><Relationship Id="rId2" Type="http://schemas.openxmlformats.org/officeDocument/2006/relationships/tags" Target="../tags/tag591.xml"/><Relationship Id="rId10" Type="http://schemas.openxmlformats.org/officeDocument/2006/relationships/notesSlide" Target="../notesSlides/notesSlide76.xml"/><Relationship Id="rId1" Type="http://schemas.openxmlformats.org/officeDocument/2006/relationships/tags" Target="../tags/tag590.xml"/></Relationships>
</file>

<file path=ppt/slides/_rels/slide83.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605.xml"/><Relationship Id="rId7" Type="http://schemas.openxmlformats.org/officeDocument/2006/relationships/tags" Target="../tags/tag604.xml"/><Relationship Id="rId6" Type="http://schemas.openxmlformats.org/officeDocument/2006/relationships/tags" Target="../tags/tag603.xml"/><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tags" Target="../tags/tag600.xml"/><Relationship Id="rId2" Type="http://schemas.openxmlformats.org/officeDocument/2006/relationships/tags" Target="../tags/tag599.xml"/><Relationship Id="rId10" Type="http://schemas.openxmlformats.org/officeDocument/2006/relationships/notesSlide" Target="../notesSlides/notesSlide77.xml"/><Relationship Id="rId1" Type="http://schemas.openxmlformats.org/officeDocument/2006/relationships/tags" Target="../tags/tag598.xml"/></Relationships>
</file>

<file path=ppt/slides/_rels/slide84.xml.rels><?xml version="1.0" encoding="UTF-8" standalone="yes"?>
<Relationships xmlns="http://schemas.openxmlformats.org/package/2006/relationships"><Relationship Id="rId9" Type="http://schemas.openxmlformats.org/officeDocument/2006/relationships/tags" Target="../tags/tag614.xml"/><Relationship Id="rId8" Type="http://schemas.openxmlformats.org/officeDocument/2006/relationships/tags" Target="../tags/tag613.xml"/><Relationship Id="rId7" Type="http://schemas.openxmlformats.org/officeDocument/2006/relationships/tags" Target="../tags/tag612.xml"/><Relationship Id="rId6" Type="http://schemas.openxmlformats.org/officeDocument/2006/relationships/tags" Target="../tags/tag611.xml"/><Relationship Id="rId5" Type="http://schemas.openxmlformats.org/officeDocument/2006/relationships/tags" Target="../tags/tag610.xml"/><Relationship Id="rId4" Type="http://schemas.openxmlformats.org/officeDocument/2006/relationships/tags" Target="../tags/tag609.xml"/><Relationship Id="rId33" Type="http://schemas.openxmlformats.org/officeDocument/2006/relationships/notesSlide" Target="../notesSlides/notesSlide78.xml"/><Relationship Id="rId32" Type="http://schemas.openxmlformats.org/officeDocument/2006/relationships/slideLayout" Target="../slideLayouts/slideLayout15.xml"/><Relationship Id="rId31" Type="http://schemas.openxmlformats.org/officeDocument/2006/relationships/tags" Target="../tags/tag629.xml"/><Relationship Id="rId30" Type="http://schemas.openxmlformats.org/officeDocument/2006/relationships/tags" Target="../tags/tag628.xml"/><Relationship Id="rId3" Type="http://schemas.openxmlformats.org/officeDocument/2006/relationships/tags" Target="../tags/tag608.xml"/><Relationship Id="rId29" Type="http://schemas.openxmlformats.org/officeDocument/2006/relationships/tags" Target="../tags/tag627.xml"/><Relationship Id="rId28" Type="http://schemas.openxmlformats.org/officeDocument/2006/relationships/tags" Target="../tags/tag626.xml"/><Relationship Id="rId27" Type="http://schemas.openxmlformats.org/officeDocument/2006/relationships/image" Target="../media/image15.svg"/><Relationship Id="rId26" Type="http://schemas.openxmlformats.org/officeDocument/2006/relationships/image" Target="../media/image62.png"/><Relationship Id="rId25" Type="http://schemas.openxmlformats.org/officeDocument/2006/relationships/tags" Target="../tags/tag625.xml"/><Relationship Id="rId24" Type="http://schemas.openxmlformats.org/officeDocument/2006/relationships/image" Target="../media/image14.svg"/><Relationship Id="rId23" Type="http://schemas.openxmlformats.org/officeDocument/2006/relationships/image" Target="../media/image61.png"/><Relationship Id="rId22" Type="http://schemas.openxmlformats.org/officeDocument/2006/relationships/tags" Target="../tags/tag624.xml"/><Relationship Id="rId21" Type="http://schemas.openxmlformats.org/officeDocument/2006/relationships/tags" Target="../tags/tag623.xml"/><Relationship Id="rId20" Type="http://schemas.openxmlformats.org/officeDocument/2006/relationships/tags" Target="../tags/tag622.xml"/><Relationship Id="rId2" Type="http://schemas.openxmlformats.org/officeDocument/2006/relationships/tags" Target="../tags/tag607.xml"/><Relationship Id="rId19" Type="http://schemas.openxmlformats.org/officeDocument/2006/relationships/tags" Target="../tags/tag621.xml"/><Relationship Id="rId18" Type="http://schemas.openxmlformats.org/officeDocument/2006/relationships/tags" Target="../tags/tag620.xml"/><Relationship Id="rId17" Type="http://schemas.openxmlformats.org/officeDocument/2006/relationships/tags" Target="../tags/tag619.xml"/><Relationship Id="rId16" Type="http://schemas.openxmlformats.org/officeDocument/2006/relationships/tags" Target="../tags/tag618.xml"/><Relationship Id="rId15" Type="http://schemas.openxmlformats.org/officeDocument/2006/relationships/image" Target="../media/image60.png"/><Relationship Id="rId14" Type="http://schemas.openxmlformats.org/officeDocument/2006/relationships/tags" Target="../tags/tag617.xml"/><Relationship Id="rId13" Type="http://schemas.openxmlformats.org/officeDocument/2006/relationships/image" Target="../media/image13.svg"/><Relationship Id="rId12" Type="http://schemas.openxmlformats.org/officeDocument/2006/relationships/image" Target="../media/image59.png"/><Relationship Id="rId11" Type="http://schemas.openxmlformats.org/officeDocument/2006/relationships/tags" Target="../tags/tag616.xml"/><Relationship Id="rId10" Type="http://schemas.openxmlformats.org/officeDocument/2006/relationships/tags" Target="../tags/tag615.xml"/><Relationship Id="rId1" Type="http://schemas.openxmlformats.org/officeDocument/2006/relationships/tags" Target="../tags/tag606.xml"/></Relationships>
</file>

<file path=ppt/slides/_rels/slide85.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637.xml"/><Relationship Id="rId7" Type="http://schemas.openxmlformats.org/officeDocument/2006/relationships/tags" Target="../tags/tag636.xml"/><Relationship Id="rId6" Type="http://schemas.openxmlformats.org/officeDocument/2006/relationships/tags" Target="../tags/tag635.xml"/><Relationship Id="rId5" Type="http://schemas.openxmlformats.org/officeDocument/2006/relationships/tags" Target="../tags/tag634.xml"/><Relationship Id="rId4" Type="http://schemas.openxmlformats.org/officeDocument/2006/relationships/tags" Target="../tags/tag633.xml"/><Relationship Id="rId3" Type="http://schemas.openxmlformats.org/officeDocument/2006/relationships/tags" Target="../tags/tag632.xml"/><Relationship Id="rId2" Type="http://schemas.openxmlformats.org/officeDocument/2006/relationships/tags" Target="../tags/tag631.xml"/><Relationship Id="rId10" Type="http://schemas.openxmlformats.org/officeDocument/2006/relationships/notesSlide" Target="../notesSlides/notesSlide79.xml"/><Relationship Id="rId1" Type="http://schemas.openxmlformats.org/officeDocument/2006/relationships/tags" Target="../tags/tag630.xml"/></Relationships>
</file>

<file path=ppt/slides/_rels/slide86.xml.rels><?xml version="1.0" encoding="UTF-8" standalone="yes"?>
<Relationships xmlns="http://schemas.openxmlformats.org/package/2006/relationships"><Relationship Id="rId9" Type="http://schemas.openxmlformats.org/officeDocument/2006/relationships/tags" Target="../tags/tag646.xml"/><Relationship Id="rId8" Type="http://schemas.openxmlformats.org/officeDocument/2006/relationships/tags" Target="../tags/tag645.xml"/><Relationship Id="rId7" Type="http://schemas.openxmlformats.org/officeDocument/2006/relationships/tags" Target="../tags/tag644.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1" Type="http://schemas.openxmlformats.org/officeDocument/2006/relationships/notesSlide" Target="../notesSlides/notesSlide80.xml"/><Relationship Id="rId30" Type="http://schemas.openxmlformats.org/officeDocument/2006/relationships/slideLayout" Target="../slideLayouts/slideLayout15.xml"/><Relationship Id="rId3" Type="http://schemas.openxmlformats.org/officeDocument/2006/relationships/tags" Target="../tags/tag640.xml"/><Relationship Id="rId29" Type="http://schemas.openxmlformats.org/officeDocument/2006/relationships/tags" Target="../tags/tag658.xml"/><Relationship Id="rId28" Type="http://schemas.openxmlformats.org/officeDocument/2006/relationships/tags" Target="../tags/tag657.xml"/><Relationship Id="rId27" Type="http://schemas.openxmlformats.org/officeDocument/2006/relationships/tags" Target="../tags/tag656.xml"/><Relationship Id="rId26" Type="http://schemas.openxmlformats.org/officeDocument/2006/relationships/tags" Target="../tags/tag655.xml"/><Relationship Id="rId25" Type="http://schemas.openxmlformats.org/officeDocument/2006/relationships/image" Target="../media/image19.svg"/><Relationship Id="rId24" Type="http://schemas.openxmlformats.org/officeDocument/2006/relationships/image" Target="../media/image66.png"/><Relationship Id="rId23" Type="http://schemas.openxmlformats.org/officeDocument/2006/relationships/tags" Target="../tags/tag654.xml"/><Relationship Id="rId22" Type="http://schemas.openxmlformats.org/officeDocument/2006/relationships/image" Target="../media/image18.svg"/><Relationship Id="rId21" Type="http://schemas.openxmlformats.org/officeDocument/2006/relationships/image" Target="../media/image65.png"/><Relationship Id="rId20" Type="http://schemas.openxmlformats.org/officeDocument/2006/relationships/tags" Target="../tags/tag653.xml"/><Relationship Id="rId2" Type="http://schemas.openxmlformats.org/officeDocument/2006/relationships/tags" Target="../tags/tag639.xml"/><Relationship Id="rId19" Type="http://schemas.openxmlformats.org/officeDocument/2006/relationships/image" Target="../media/image17.svg"/><Relationship Id="rId18" Type="http://schemas.openxmlformats.org/officeDocument/2006/relationships/image" Target="../media/image64.png"/><Relationship Id="rId17" Type="http://schemas.openxmlformats.org/officeDocument/2006/relationships/tags" Target="../tags/tag652.xml"/><Relationship Id="rId16" Type="http://schemas.openxmlformats.org/officeDocument/2006/relationships/image" Target="../media/image16.svg"/><Relationship Id="rId15" Type="http://schemas.openxmlformats.org/officeDocument/2006/relationships/image" Target="../media/image63.png"/><Relationship Id="rId14" Type="http://schemas.openxmlformats.org/officeDocument/2006/relationships/tags" Target="../tags/tag651.xml"/><Relationship Id="rId13" Type="http://schemas.openxmlformats.org/officeDocument/2006/relationships/tags" Target="../tags/tag650.xml"/><Relationship Id="rId12" Type="http://schemas.openxmlformats.org/officeDocument/2006/relationships/tags" Target="../tags/tag649.xml"/><Relationship Id="rId11" Type="http://schemas.openxmlformats.org/officeDocument/2006/relationships/tags" Target="../tags/tag648.xml"/><Relationship Id="rId10" Type="http://schemas.openxmlformats.org/officeDocument/2006/relationships/tags" Target="../tags/tag647.xml"/><Relationship Id="rId1" Type="http://schemas.openxmlformats.org/officeDocument/2006/relationships/tags" Target="../tags/tag638.xml"/></Relationships>
</file>

<file path=ppt/slides/_rels/slide87.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tags" Target="../tags/tag662.xml"/><Relationship Id="rId3" Type="http://schemas.openxmlformats.org/officeDocument/2006/relationships/tags" Target="../tags/tag661.xml"/><Relationship Id="rId2" Type="http://schemas.openxmlformats.org/officeDocument/2006/relationships/tags" Target="../tags/tag660.xml"/><Relationship Id="rId10" Type="http://schemas.openxmlformats.org/officeDocument/2006/relationships/notesSlide" Target="../notesSlides/notesSlide81.xml"/><Relationship Id="rId1" Type="http://schemas.openxmlformats.org/officeDocument/2006/relationships/tags" Target="../tags/tag659.xml"/></Relationships>
</file>

<file path=ppt/slides/_rels/slide88.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674.xml"/><Relationship Id="rId7" Type="http://schemas.openxmlformats.org/officeDocument/2006/relationships/tags" Target="../tags/tag673.xml"/><Relationship Id="rId6" Type="http://schemas.openxmlformats.org/officeDocument/2006/relationships/tags" Target="../tags/tag672.xml"/><Relationship Id="rId5" Type="http://schemas.openxmlformats.org/officeDocument/2006/relationships/tags" Target="../tags/tag671.xml"/><Relationship Id="rId4" Type="http://schemas.openxmlformats.org/officeDocument/2006/relationships/tags" Target="../tags/tag670.xml"/><Relationship Id="rId3" Type="http://schemas.openxmlformats.org/officeDocument/2006/relationships/tags" Target="../tags/tag669.xml"/><Relationship Id="rId2" Type="http://schemas.openxmlformats.org/officeDocument/2006/relationships/tags" Target="../tags/tag668.xml"/><Relationship Id="rId10" Type="http://schemas.openxmlformats.org/officeDocument/2006/relationships/notesSlide" Target="../notesSlides/notesSlide82.xml"/><Relationship Id="rId1" Type="http://schemas.openxmlformats.org/officeDocument/2006/relationships/tags" Target="../tags/tag667.xml"/></Relationships>
</file>

<file path=ppt/slides/_rels/slide89.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tags" Target="../tags/tag679.xml"/><Relationship Id="rId4" Type="http://schemas.openxmlformats.org/officeDocument/2006/relationships/tags" Target="../tags/tag678.xml"/><Relationship Id="rId3" Type="http://schemas.openxmlformats.org/officeDocument/2006/relationships/tags" Target="../tags/tag677.xml"/><Relationship Id="rId2" Type="http://schemas.openxmlformats.org/officeDocument/2006/relationships/tags" Target="../tags/tag676.xml"/><Relationship Id="rId10" Type="http://schemas.openxmlformats.org/officeDocument/2006/relationships/notesSlide" Target="../notesSlides/notesSlide83.xml"/><Relationship Id="rId1" Type="http://schemas.openxmlformats.org/officeDocument/2006/relationships/tags" Target="../tags/tag675.xml"/></Relationships>
</file>

<file path=ppt/slides/_rels/slide9.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4" Type="http://schemas.openxmlformats.org/officeDocument/2006/relationships/notesSlide" Target="../notesSlides/notesSlide7.xml"/><Relationship Id="rId13" Type="http://schemas.openxmlformats.org/officeDocument/2006/relationships/slideLayout" Target="../slideLayouts/slideLayout14.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3.xml"/></Relationships>
</file>

<file path=ppt/slides/_rels/slide90.xml.rels><?xml version="1.0" encoding="UTF-8" standalone="yes"?>
<Relationships xmlns="http://schemas.openxmlformats.org/package/2006/relationships"><Relationship Id="rId9" Type="http://schemas.openxmlformats.org/officeDocument/2006/relationships/image" Target="../media/image67.png"/><Relationship Id="rId8" Type="http://schemas.openxmlformats.org/officeDocument/2006/relationships/tags" Target="../tags/tag690.xml"/><Relationship Id="rId7" Type="http://schemas.openxmlformats.org/officeDocument/2006/relationships/tags" Target="../tags/tag689.xml"/><Relationship Id="rId6" Type="http://schemas.openxmlformats.org/officeDocument/2006/relationships/tags" Target="../tags/tag688.xml"/><Relationship Id="rId5" Type="http://schemas.openxmlformats.org/officeDocument/2006/relationships/tags" Target="../tags/tag687.xml"/><Relationship Id="rId4" Type="http://schemas.openxmlformats.org/officeDocument/2006/relationships/tags" Target="../tags/tag686.xml"/><Relationship Id="rId3" Type="http://schemas.openxmlformats.org/officeDocument/2006/relationships/tags" Target="../tags/tag685.xml"/><Relationship Id="rId2" Type="http://schemas.openxmlformats.org/officeDocument/2006/relationships/tags" Target="../tags/tag684.xml"/><Relationship Id="rId11" Type="http://schemas.openxmlformats.org/officeDocument/2006/relationships/notesSlide" Target="../notesSlides/notesSlide84.xml"/><Relationship Id="rId10" Type="http://schemas.openxmlformats.org/officeDocument/2006/relationships/slideLayout" Target="../slideLayouts/slideLayout15.xml"/><Relationship Id="rId1" Type="http://schemas.openxmlformats.org/officeDocument/2006/relationships/tags" Target="../tags/tag683.xml"/></Relationships>
</file>

<file path=ppt/slides/_rels/slide91.xml.rels><?xml version="1.0" encoding="UTF-8" standalone="yes"?>
<Relationships xmlns="http://schemas.openxmlformats.org/package/2006/relationships"><Relationship Id="rId9" Type="http://schemas.openxmlformats.org/officeDocument/2006/relationships/image" Target="../media/image68.png"/><Relationship Id="rId8" Type="http://schemas.openxmlformats.org/officeDocument/2006/relationships/tags" Target="../tags/tag698.xml"/><Relationship Id="rId7" Type="http://schemas.openxmlformats.org/officeDocument/2006/relationships/tags" Target="../tags/tag697.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tags" Target="../tags/tag692.xml"/><Relationship Id="rId11" Type="http://schemas.openxmlformats.org/officeDocument/2006/relationships/notesSlide" Target="../notesSlides/notesSlide85.xml"/><Relationship Id="rId10" Type="http://schemas.openxmlformats.org/officeDocument/2006/relationships/slideLayout" Target="../slideLayouts/slideLayout15.xml"/><Relationship Id="rId1" Type="http://schemas.openxmlformats.org/officeDocument/2006/relationships/tags" Target="../tags/tag691.xml"/></Relationships>
</file>

<file path=ppt/slides/_rels/slide9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 Type="http://schemas.openxmlformats.org/officeDocument/2006/relationships/tags" Target="../tags/tag701.xml"/><Relationship Id="rId2" Type="http://schemas.openxmlformats.org/officeDocument/2006/relationships/tags" Target="../tags/tag700.xml"/><Relationship Id="rId10" Type="http://schemas.openxmlformats.org/officeDocument/2006/relationships/notesSlide" Target="../notesSlides/notesSlide86.xml"/><Relationship Id="rId1" Type="http://schemas.openxmlformats.org/officeDocument/2006/relationships/tags" Target="../tags/tag699.xml"/></Relationships>
</file>

<file path=ppt/slides/_rels/slide93.xml.rels><?xml version="1.0" encoding="UTF-8" standalone="yes"?>
<Relationships xmlns="http://schemas.openxmlformats.org/package/2006/relationships"><Relationship Id="rId9" Type="http://schemas.openxmlformats.org/officeDocument/2006/relationships/image" Target="../media/image69.png"/><Relationship Id="rId8" Type="http://schemas.openxmlformats.org/officeDocument/2006/relationships/tags" Target="../tags/tag714.xml"/><Relationship Id="rId7" Type="http://schemas.openxmlformats.org/officeDocument/2006/relationships/tags" Target="../tags/tag713.xml"/><Relationship Id="rId6" Type="http://schemas.openxmlformats.org/officeDocument/2006/relationships/tags" Target="../tags/tag712.xml"/><Relationship Id="rId5" Type="http://schemas.openxmlformats.org/officeDocument/2006/relationships/tags" Target="../tags/tag711.xml"/><Relationship Id="rId4" Type="http://schemas.openxmlformats.org/officeDocument/2006/relationships/tags" Target="../tags/tag710.xml"/><Relationship Id="rId3" Type="http://schemas.openxmlformats.org/officeDocument/2006/relationships/tags" Target="../tags/tag709.xml"/><Relationship Id="rId2" Type="http://schemas.openxmlformats.org/officeDocument/2006/relationships/tags" Target="../tags/tag708.xml"/><Relationship Id="rId11" Type="http://schemas.openxmlformats.org/officeDocument/2006/relationships/notesSlide" Target="../notesSlides/notesSlide87.xml"/><Relationship Id="rId10" Type="http://schemas.openxmlformats.org/officeDocument/2006/relationships/slideLayout" Target="../slideLayouts/slideLayout15.xml"/><Relationship Id="rId1" Type="http://schemas.openxmlformats.org/officeDocument/2006/relationships/tags" Target="../tags/tag707.xml"/></Relationships>
</file>

<file path=ppt/slides/_rels/slide94.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tags" Target="../tags/tag722.xml"/><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 Type="http://schemas.openxmlformats.org/officeDocument/2006/relationships/tags" Target="../tags/tag718.xml"/><Relationship Id="rId3" Type="http://schemas.openxmlformats.org/officeDocument/2006/relationships/tags" Target="../tags/tag717.xml"/><Relationship Id="rId2" Type="http://schemas.openxmlformats.org/officeDocument/2006/relationships/tags" Target="../tags/tag716.xml"/><Relationship Id="rId11" Type="http://schemas.openxmlformats.org/officeDocument/2006/relationships/notesSlide" Target="../notesSlides/notesSlide88.xml"/><Relationship Id="rId10" Type="http://schemas.openxmlformats.org/officeDocument/2006/relationships/slideLayout" Target="../slideLayouts/slideLayout15.xml"/><Relationship Id="rId1" Type="http://schemas.openxmlformats.org/officeDocument/2006/relationships/tags" Target="../tags/tag715.xml"/></Relationships>
</file>

<file path=ppt/slides/_rels/slide95.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730.xml"/><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0" Type="http://schemas.openxmlformats.org/officeDocument/2006/relationships/notesSlide" Target="../notesSlides/notesSlide89.xml"/><Relationship Id="rId1" Type="http://schemas.openxmlformats.org/officeDocument/2006/relationships/tags" Target="../tags/tag723.xml"/></Relationships>
</file>

<file path=ppt/slides/_rels/slide96.xml.rels><?xml version="1.0" encoding="UTF-8" standalone="yes"?>
<Relationships xmlns="http://schemas.openxmlformats.org/package/2006/relationships"><Relationship Id="rId9" Type="http://schemas.openxmlformats.org/officeDocument/2006/relationships/image" Target="../media/image71.png"/><Relationship Id="rId8" Type="http://schemas.openxmlformats.org/officeDocument/2006/relationships/tags" Target="../tags/tag738.xml"/><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tags" Target="../tags/tag733.xml"/><Relationship Id="rId2" Type="http://schemas.openxmlformats.org/officeDocument/2006/relationships/tags" Target="../tags/tag732.xml"/><Relationship Id="rId11" Type="http://schemas.openxmlformats.org/officeDocument/2006/relationships/notesSlide" Target="../notesSlides/notesSlide90.xml"/><Relationship Id="rId10" Type="http://schemas.openxmlformats.org/officeDocument/2006/relationships/slideLayout" Target="../slideLayouts/slideLayout15.xml"/><Relationship Id="rId1" Type="http://schemas.openxmlformats.org/officeDocument/2006/relationships/tags" Target="../tags/tag731.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73.wdp"/><Relationship Id="rId1" Type="http://schemas.openxmlformats.org/officeDocument/2006/relationships/image" Target="../media/image7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0" y="188"/>
            <a:ext cx="12192000" cy="686816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 name="矩形 2"/>
          <p:cNvSpPr/>
          <p:nvPr/>
        </p:nvSpPr>
        <p:spPr>
          <a:xfrm>
            <a:off x="-15794" y="3849409"/>
            <a:ext cx="7801407" cy="2253050"/>
          </a:xfrm>
          <a:prstGeom prst="rect">
            <a:avLst/>
          </a:prstGeom>
          <a:solidFill>
            <a:srgbClr val="FB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latin typeface="微软雅黑" panose="020B0503020204020204" pitchFamily="34" charset="-122"/>
              <a:ea typeface="微软雅黑" panose="020B0503020204020204" pitchFamily="34" charset="-122"/>
            </a:endParaRPr>
          </a:p>
        </p:txBody>
      </p:sp>
      <p:sp>
        <p:nvSpPr>
          <p:cNvPr id="7" name="TextBox 10"/>
          <p:cNvSpPr txBox="1"/>
          <p:nvPr/>
        </p:nvSpPr>
        <p:spPr>
          <a:xfrm>
            <a:off x="1111980" y="4549155"/>
            <a:ext cx="5389151" cy="853559"/>
          </a:xfrm>
          <a:prstGeom prst="rect">
            <a:avLst/>
          </a:prstGeom>
          <a:noFill/>
        </p:spPr>
        <p:txBody>
          <a:bodyPr wrap="none" lIns="65016" tIns="32508" rIns="65016" bIns="32508">
            <a:spAutoFit/>
          </a:bodyPr>
          <a:lstStyle/>
          <a:p>
            <a:pPr>
              <a:buNone/>
            </a:pPr>
            <a:r>
              <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砌体结构工程施工</a:t>
            </a:r>
            <a:endPar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14:presetBounceEnd="21000">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14:bounceEnd="21000">
                                          <p:cBhvr additive="base">
                                            <p:cTn id="10" dur="800" fill="hold"/>
                                            <p:tgtEl>
                                              <p:spTgt spid="7"/>
                                            </p:tgtEl>
                                            <p:attrNameLst>
                                              <p:attrName>ppt_x</p:attrName>
                                            </p:attrNameLst>
                                          </p:cBhvr>
                                          <p:tavLst>
                                            <p:tav tm="0">
                                              <p:val>
                                                <p:strVal val="1+#ppt_w/2"/>
                                              </p:val>
                                            </p:tav>
                                            <p:tav tm="100000">
                                              <p:val>
                                                <p:strVal val="#ppt_x"/>
                                              </p:val>
                                            </p:tav>
                                          </p:tavLst>
                                        </p:anim>
                                        <p:anim calcmode="lin" valueType="num" p14:bounceEnd="21000">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additive="base">
                                            <p:cTn id="10" dur="800" fill="hold"/>
                                            <p:tgtEl>
                                              <p:spTgt spid="7"/>
                                            </p:tgtEl>
                                            <p:attrNameLst>
                                              <p:attrName>ppt_x</p:attrName>
                                            </p:attrNameLst>
                                          </p:cBhvr>
                                          <p:tavLst>
                                            <p:tav tm="0">
                                              <p:val>
                                                <p:strVal val="1+#ppt_w/2"/>
                                              </p:val>
                                            </p:tav>
                                            <p:tav tm="100000">
                                              <p:val>
                                                <p:strVal val="#ppt_x"/>
                                              </p:val>
                                            </p:tav>
                                          </p:tavLst>
                                        </p:anim>
                                        <p:anim calcmode="lin" valueType="num">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120890" y="2218813"/>
            <a:ext cx="10642167" cy="3543054"/>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2</a:t>
            </a:r>
            <a:r>
              <a:rPr lang="zh-CN" altLang="en-US" sz="2000" b="1" dirty="0">
                <a:solidFill>
                  <a:schemeClr val="accent6"/>
                </a:solidFill>
                <a:latin typeface="微软雅黑" panose="020B0503020204020204" pitchFamily="34" charset="-122"/>
                <a:ea typeface="微软雅黑" panose="020B0503020204020204" pitchFamily="34" charset="-122"/>
              </a:rPr>
              <a:t>、作业条件</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5" name="矩形 24"/>
          <p:cNvSpPr/>
          <p:nvPr/>
        </p:nvSpPr>
        <p:spPr>
          <a:xfrm>
            <a:off x="1549135" y="2543946"/>
            <a:ext cx="9838235" cy="2951898"/>
          </a:xfrm>
          <a:prstGeom prst="rect">
            <a:avLst/>
          </a:prstGeom>
        </p:spPr>
        <p:txBody>
          <a:bodyPr wrap="square">
            <a:spAutoFit/>
          </a:bodyPr>
          <a:lstStyle/>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1</a:t>
            </a:r>
            <a:r>
              <a:rPr lang="zh-CN" altLang="en-US" dirty="0">
                <a:solidFill>
                  <a:srgbClr val="231916"/>
                </a:solidFill>
                <a:latin typeface="微软雅黑" panose="020B0503020204020204" pitchFamily="34" charset="-122"/>
                <a:ea typeface="微软雅黑" panose="020B0503020204020204" pitchFamily="34" charset="-122"/>
              </a:rPr>
              <a:t>）基槽或基础垫层已完成，并验收，办完隐检手续。</a:t>
            </a:r>
            <a:endParaRPr lang="en-US" altLang="zh-CN"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2</a:t>
            </a:r>
            <a:r>
              <a:rPr lang="zh-CN" altLang="en-US" dirty="0">
                <a:solidFill>
                  <a:srgbClr val="231916"/>
                </a:solidFill>
                <a:latin typeface="微软雅黑" panose="020B0503020204020204" pitchFamily="34" charset="-122"/>
                <a:ea typeface="微软雅黑" panose="020B0503020204020204" pitchFamily="34" charset="-122"/>
              </a:rPr>
              <a:t>） 置龙门板或龙门桩，标出建筑物的主要轴线，标出基础及墙身轴线及标高，并弹出基础轴线和边线；立好皮数杆（间距为 </a:t>
            </a:r>
            <a:r>
              <a:rPr lang="en-US" altLang="zh-CN" dirty="0">
                <a:solidFill>
                  <a:srgbClr val="231916"/>
                </a:solidFill>
                <a:latin typeface="微软雅黑" panose="020B0503020204020204" pitchFamily="34" charset="-122"/>
                <a:ea typeface="微软雅黑" panose="020B0503020204020204" pitchFamily="34" charset="-122"/>
              </a:rPr>
              <a:t>15 </a:t>
            </a:r>
            <a:r>
              <a:rPr lang="zh-CN" altLang="en-US" dirty="0">
                <a:solidFill>
                  <a:srgbClr val="231916"/>
                </a:solidFill>
                <a:latin typeface="微软雅黑" panose="020B0503020204020204" pitchFamily="34" charset="-122"/>
                <a:ea typeface="微软雅黑" panose="020B0503020204020204" pitchFamily="34" charset="-122"/>
              </a:rPr>
              <a:t>～ </a:t>
            </a:r>
            <a:r>
              <a:rPr lang="en-US" altLang="zh-CN" dirty="0">
                <a:solidFill>
                  <a:srgbClr val="231916"/>
                </a:solidFill>
                <a:latin typeface="微软雅黑" panose="020B0503020204020204" pitchFamily="34" charset="-122"/>
                <a:ea typeface="微软雅黑" panose="020B0503020204020204" pitchFamily="34" charset="-122"/>
              </a:rPr>
              <a:t>20m</a:t>
            </a:r>
            <a:r>
              <a:rPr lang="zh-CN" altLang="en-US" dirty="0">
                <a:solidFill>
                  <a:srgbClr val="231916"/>
                </a:solidFill>
                <a:latin typeface="微软雅黑" panose="020B0503020204020204" pitchFamily="34" charset="-122"/>
                <a:ea typeface="微软雅黑" panose="020B0503020204020204" pitchFamily="34" charset="-122"/>
              </a:rPr>
              <a:t>，转角处均应设立），办完预检手续。</a:t>
            </a:r>
            <a:endParaRPr lang="en-US" altLang="zh-CN"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3</a:t>
            </a:r>
            <a:r>
              <a:rPr lang="zh-CN" altLang="en-US" dirty="0">
                <a:solidFill>
                  <a:srgbClr val="231916"/>
                </a:solidFill>
                <a:latin typeface="微软雅黑" panose="020B0503020204020204" pitchFamily="34" charset="-122"/>
                <a:ea typeface="微软雅黑" panose="020B0503020204020204" pitchFamily="34" charset="-122"/>
              </a:rPr>
              <a:t>）根据皮数杆最下面一层砖的标高，拉线检查基础垫层、表面标高是否合适，如第一层砖的水平灰缝大于 </a:t>
            </a:r>
            <a:r>
              <a:rPr lang="en-US" altLang="zh-CN" dirty="0">
                <a:solidFill>
                  <a:srgbClr val="231916"/>
                </a:solidFill>
                <a:latin typeface="微软雅黑" panose="020B0503020204020204" pitchFamily="34" charset="-122"/>
                <a:ea typeface="微软雅黑" panose="020B0503020204020204" pitchFamily="34" charset="-122"/>
              </a:rPr>
              <a:t>20mm </a:t>
            </a:r>
            <a:r>
              <a:rPr lang="zh-CN" altLang="en-US" dirty="0">
                <a:solidFill>
                  <a:srgbClr val="231916"/>
                </a:solidFill>
                <a:latin typeface="微软雅黑" panose="020B0503020204020204" pitchFamily="34" charset="-122"/>
                <a:ea typeface="微软雅黑" panose="020B0503020204020204" pitchFamily="34" charset="-122"/>
              </a:rPr>
              <a:t>时，应用细石混凝土找平，不得用砂浆或在砂浆中掺细砖、碎石处理。</a:t>
            </a:r>
            <a:endParaRPr lang="en-US" altLang="zh-CN"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4</a:t>
            </a:r>
            <a:r>
              <a:rPr lang="zh-CN" altLang="en-US" dirty="0">
                <a:solidFill>
                  <a:srgbClr val="231916"/>
                </a:solidFill>
                <a:latin typeface="微软雅黑" panose="020B0503020204020204" pitchFamily="34" charset="-122"/>
                <a:ea typeface="微软雅黑" panose="020B0503020204020204" pitchFamily="34" charset="-122"/>
              </a:rPr>
              <a:t>）常温施工时，砌砖前 </a:t>
            </a:r>
            <a:r>
              <a:rPr lang="en-US" altLang="zh-CN" dirty="0">
                <a:solidFill>
                  <a:srgbClr val="231916"/>
                </a:solidFill>
                <a:latin typeface="微软雅黑" panose="020B0503020204020204" pitchFamily="34" charset="-122"/>
                <a:ea typeface="微软雅黑" panose="020B0503020204020204" pitchFamily="34" charset="-122"/>
              </a:rPr>
              <a:t>1d </a:t>
            </a:r>
            <a:r>
              <a:rPr lang="zh-CN" altLang="en-US" dirty="0">
                <a:solidFill>
                  <a:srgbClr val="231916"/>
                </a:solidFill>
                <a:latin typeface="微软雅黑" panose="020B0503020204020204" pitchFamily="34" charset="-122"/>
                <a:ea typeface="微软雅黑" panose="020B0503020204020204" pitchFamily="34" charset="-122"/>
              </a:rPr>
              <a:t>应将砖浇水湿润，砖以水浸入表面下 </a:t>
            </a:r>
            <a:r>
              <a:rPr lang="en-US" altLang="zh-CN" dirty="0">
                <a:solidFill>
                  <a:srgbClr val="231916"/>
                </a:solidFill>
                <a:latin typeface="微软雅黑" panose="020B0503020204020204" pitchFamily="34" charset="-122"/>
                <a:ea typeface="微软雅黑" panose="020B0503020204020204" pitchFamily="34" charset="-122"/>
              </a:rPr>
              <a:t>10 </a:t>
            </a:r>
            <a:r>
              <a:rPr lang="zh-CN" altLang="en-US" dirty="0">
                <a:solidFill>
                  <a:srgbClr val="231916"/>
                </a:solidFill>
                <a:latin typeface="微软雅黑" panose="020B0503020204020204" pitchFamily="34" charset="-122"/>
                <a:ea typeface="微软雅黑" panose="020B0503020204020204" pitchFamily="34" charset="-122"/>
              </a:rPr>
              <a:t>～ </a:t>
            </a:r>
            <a:r>
              <a:rPr lang="en-US" altLang="zh-CN" dirty="0">
                <a:solidFill>
                  <a:srgbClr val="231916"/>
                </a:solidFill>
                <a:latin typeface="微软雅黑" panose="020B0503020204020204" pitchFamily="34" charset="-122"/>
                <a:ea typeface="微软雅黑" panose="020B0503020204020204" pitchFamily="34" charset="-122"/>
              </a:rPr>
              <a:t>20mm </a:t>
            </a:r>
            <a:r>
              <a:rPr lang="zh-CN" altLang="en-US" dirty="0">
                <a:solidFill>
                  <a:srgbClr val="231916"/>
                </a:solidFill>
                <a:latin typeface="微软雅黑" panose="020B0503020204020204" pitchFamily="34" charset="-122"/>
                <a:ea typeface="微软雅黑" panose="020B0503020204020204" pitchFamily="34" charset="-122"/>
              </a:rPr>
              <a:t>深为宜；雨天作业不得使用含水率呈饱和状态的砖。</a:t>
            </a:r>
            <a:endParaRPr lang="en-US" altLang="zh-CN" dirty="0">
              <a:solidFill>
                <a:srgbClr val="23191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338223"/>
            <a:ext cx="10642167" cy="3223413"/>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2</a:t>
            </a:r>
            <a:r>
              <a:rPr lang="zh-CN" altLang="en-US" sz="2000" b="1" dirty="0">
                <a:solidFill>
                  <a:schemeClr val="accent6"/>
                </a:solidFill>
                <a:latin typeface="微软雅黑" panose="020B0503020204020204" pitchFamily="34" charset="-122"/>
                <a:ea typeface="微软雅黑" panose="020B0503020204020204" pitchFamily="34" charset="-122"/>
              </a:rPr>
              <a:t>、作业条件</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5" name="矩形 24"/>
          <p:cNvSpPr/>
          <p:nvPr/>
        </p:nvSpPr>
        <p:spPr>
          <a:xfrm>
            <a:off x="1500265" y="2731876"/>
            <a:ext cx="9840416" cy="2536400"/>
          </a:xfrm>
          <a:prstGeom prst="rect">
            <a:avLst/>
          </a:prstGeom>
        </p:spPr>
        <p:txBody>
          <a:bodyPr wrap="square">
            <a:spAutoFit/>
          </a:bodyPr>
          <a:lstStyle/>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5</a:t>
            </a:r>
            <a:r>
              <a:rPr lang="zh-CN" altLang="en-US" dirty="0">
                <a:solidFill>
                  <a:srgbClr val="231916"/>
                </a:solidFill>
                <a:latin typeface="微软雅黑" panose="020B0503020204020204" pitchFamily="34" charset="-122"/>
                <a:ea typeface="微软雅黑" panose="020B0503020204020204" pitchFamily="34" charset="-122"/>
              </a:rPr>
              <a:t>）砌筑部位的灰渣、杂物应清除干净，基层浇水湿润。</a:t>
            </a:r>
            <a:endParaRPr lang="en-US" altLang="zh-CN"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6</a:t>
            </a:r>
            <a:r>
              <a:rPr lang="zh-CN" altLang="en-US" dirty="0">
                <a:solidFill>
                  <a:srgbClr val="231916"/>
                </a:solidFill>
                <a:latin typeface="微软雅黑" panose="020B0503020204020204" pitchFamily="34" charset="-122"/>
                <a:ea typeface="微软雅黑" panose="020B0503020204020204" pitchFamily="34" charset="-122"/>
              </a:rPr>
              <a:t>）砂浆配合比已经试验室根据实际材料确定。准备好砂浆试模。应按试验确定的砂浆配合比拌制砂浆，并搅拌均匀。常温下拌好的砂浆应在拌和后 </a:t>
            </a:r>
            <a:r>
              <a:rPr lang="en-US" altLang="zh-CN" dirty="0">
                <a:solidFill>
                  <a:srgbClr val="231916"/>
                </a:solidFill>
                <a:latin typeface="微软雅黑" panose="020B0503020204020204" pitchFamily="34" charset="-122"/>
                <a:ea typeface="微软雅黑" panose="020B0503020204020204" pitchFamily="34" charset="-122"/>
              </a:rPr>
              <a:t>3 </a:t>
            </a:r>
            <a:r>
              <a:rPr lang="zh-CN" altLang="en-US" dirty="0">
                <a:solidFill>
                  <a:srgbClr val="231916"/>
                </a:solidFill>
                <a:latin typeface="微软雅黑" panose="020B0503020204020204" pitchFamily="34" charset="-122"/>
                <a:ea typeface="微软雅黑" panose="020B0503020204020204" pitchFamily="34" charset="-122"/>
              </a:rPr>
              <a:t>～ </a:t>
            </a:r>
            <a:r>
              <a:rPr lang="en-US" altLang="zh-CN" dirty="0">
                <a:solidFill>
                  <a:srgbClr val="231916"/>
                </a:solidFill>
                <a:latin typeface="微软雅黑" panose="020B0503020204020204" pitchFamily="34" charset="-122"/>
                <a:ea typeface="微软雅黑" panose="020B0503020204020204" pitchFamily="34" charset="-122"/>
              </a:rPr>
              <a:t>4h </a:t>
            </a:r>
            <a:r>
              <a:rPr lang="zh-CN" altLang="en-US" dirty="0">
                <a:solidFill>
                  <a:srgbClr val="231916"/>
                </a:solidFill>
                <a:latin typeface="微软雅黑" panose="020B0503020204020204" pitchFamily="34" charset="-122"/>
                <a:ea typeface="微软雅黑" panose="020B0503020204020204" pitchFamily="34" charset="-122"/>
              </a:rPr>
              <a:t>内用完；当气温超过 </a:t>
            </a:r>
            <a:r>
              <a:rPr lang="en-US" altLang="zh-CN" dirty="0">
                <a:solidFill>
                  <a:srgbClr val="231916"/>
                </a:solidFill>
                <a:latin typeface="微软雅黑" panose="020B0503020204020204" pitchFamily="34" charset="-122"/>
                <a:ea typeface="微软雅黑" panose="020B0503020204020204" pitchFamily="34" charset="-122"/>
              </a:rPr>
              <a:t>30℃</a:t>
            </a:r>
            <a:r>
              <a:rPr lang="zh-CN" altLang="en-US" dirty="0">
                <a:solidFill>
                  <a:srgbClr val="231916"/>
                </a:solidFill>
                <a:latin typeface="微软雅黑" panose="020B0503020204020204" pitchFamily="34" charset="-122"/>
                <a:ea typeface="微软雅黑" panose="020B0503020204020204" pitchFamily="34" charset="-122"/>
              </a:rPr>
              <a:t>时，应在 </a:t>
            </a:r>
            <a:r>
              <a:rPr lang="en-US" altLang="zh-CN" dirty="0">
                <a:solidFill>
                  <a:srgbClr val="231916"/>
                </a:solidFill>
                <a:latin typeface="微软雅黑" panose="020B0503020204020204" pitchFamily="34" charset="-122"/>
                <a:ea typeface="微软雅黑" panose="020B0503020204020204" pitchFamily="34" charset="-122"/>
              </a:rPr>
              <a:t>2 </a:t>
            </a:r>
            <a:r>
              <a:rPr lang="zh-CN" altLang="en-US" dirty="0">
                <a:solidFill>
                  <a:srgbClr val="231916"/>
                </a:solidFill>
                <a:latin typeface="微软雅黑" panose="020B0503020204020204" pitchFamily="34" charset="-122"/>
                <a:ea typeface="微软雅黑" panose="020B0503020204020204" pitchFamily="34" charset="-122"/>
              </a:rPr>
              <a:t>～ </a:t>
            </a:r>
            <a:r>
              <a:rPr lang="en-US" altLang="zh-CN" dirty="0">
                <a:solidFill>
                  <a:srgbClr val="231916"/>
                </a:solidFill>
                <a:latin typeface="微软雅黑" panose="020B0503020204020204" pitchFamily="34" charset="-122"/>
                <a:ea typeface="微软雅黑" panose="020B0503020204020204" pitchFamily="34" charset="-122"/>
              </a:rPr>
              <a:t>3h </a:t>
            </a:r>
            <a:r>
              <a:rPr lang="zh-CN" altLang="en-US" dirty="0">
                <a:solidFill>
                  <a:srgbClr val="231916"/>
                </a:solidFill>
                <a:latin typeface="微软雅黑" panose="020B0503020204020204" pitchFamily="34" charset="-122"/>
                <a:ea typeface="微软雅黑" panose="020B0503020204020204" pitchFamily="34" charset="-122"/>
              </a:rPr>
              <a:t>内用完。严禁使用过夜砂浆。</a:t>
            </a:r>
            <a:endParaRPr lang="en-US" altLang="zh-CN"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7</a:t>
            </a:r>
            <a:r>
              <a:rPr lang="zh-CN" altLang="en-US" dirty="0">
                <a:solidFill>
                  <a:srgbClr val="231916"/>
                </a:solidFill>
                <a:latin typeface="微软雅黑" panose="020B0503020204020204" pitchFamily="34" charset="-122"/>
                <a:ea typeface="微软雅黑" panose="020B0503020204020204" pitchFamily="34" charset="-122"/>
              </a:rPr>
              <a:t>）基槽安全防护已完成，无积水，并通过了质检员的验收。</a:t>
            </a:r>
            <a:endParaRPr lang="en-US" altLang="zh-CN"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dirty="0">
                <a:solidFill>
                  <a:srgbClr val="231916"/>
                </a:solidFill>
                <a:latin typeface="微软雅黑" panose="020B0503020204020204" pitchFamily="34" charset="-122"/>
                <a:ea typeface="微软雅黑" panose="020B0503020204020204" pitchFamily="34" charset="-122"/>
              </a:rPr>
              <a:t>（</a:t>
            </a:r>
            <a:r>
              <a:rPr lang="en-US" altLang="zh-CN" dirty="0">
                <a:solidFill>
                  <a:srgbClr val="231916"/>
                </a:solidFill>
                <a:latin typeface="微软雅黑" panose="020B0503020204020204" pitchFamily="34" charset="-122"/>
                <a:ea typeface="微软雅黑" panose="020B0503020204020204" pitchFamily="34" charset="-122"/>
              </a:rPr>
              <a:t>8</a:t>
            </a:r>
            <a:r>
              <a:rPr lang="zh-CN" altLang="en-US" dirty="0">
                <a:solidFill>
                  <a:srgbClr val="231916"/>
                </a:solidFill>
                <a:latin typeface="微软雅黑" panose="020B0503020204020204" pitchFamily="34" charset="-122"/>
                <a:ea typeface="微软雅黑" panose="020B0503020204020204" pitchFamily="34" charset="-122"/>
              </a:rPr>
              <a:t>）脚手架应随砌随搭设；运输通道通畅，各类机具应准备就绪。</a:t>
            </a:r>
            <a:endParaRPr lang="zh-CN" altLang="en-US" dirty="0">
              <a:solidFill>
                <a:srgbClr val="231916"/>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237786"/>
            <a:ext cx="10642167" cy="3543055"/>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3</a:t>
            </a:r>
            <a:r>
              <a:rPr lang="zh-CN" altLang="en-US" sz="2000" b="1" dirty="0">
                <a:solidFill>
                  <a:schemeClr val="accent6"/>
                </a:solidFill>
                <a:latin typeface="微软雅黑" panose="020B0503020204020204" pitchFamily="34" charset="-122"/>
                <a:ea typeface="微软雅黑" panose="020B0503020204020204" pitchFamily="34" charset="-122"/>
              </a:rPr>
              <a:t>、放线尺寸校核</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5" name="矩形 24"/>
          <p:cNvSpPr/>
          <p:nvPr/>
        </p:nvSpPr>
        <p:spPr>
          <a:xfrm>
            <a:off x="5196644" y="2783839"/>
            <a:ext cx="2293206" cy="458908"/>
          </a:xfrm>
          <a:prstGeom prst="rect">
            <a:avLst/>
          </a:prstGeom>
        </p:spPr>
        <p:txBody>
          <a:bodyPr wrap="square">
            <a:spAutoFit/>
          </a:bodyPr>
          <a:lstStyle/>
          <a:p>
            <a:pPr>
              <a:lnSpc>
                <a:spcPct val="150000"/>
              </a:lnSpc>
            </a:pPr>
            <a:r>
              <a:rPr lang="zh-CN" altLang="en-US" dirty="0">
                <a:solidFill>
                  <a:srgbClr val="231916"/>
                </a:solidFill>
                <a:latin typeface="微软雅黑" panose="020B0503020204020204" pitchFamily="34" charset="-122"/>
                <a:ea typeface="微软雅黑" panose="020B0503020204020204" pitchFamily="34" charset="-122"/>
              </a:rPr>
              <a:t>放线尺寸的允许偏差</a:t>
            </a:r>
            <a:endParaRPr lang="zh-CN" altLang="en-US"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3">
            <a:duotone>
              <a:prstClr val="black"/>
              <a:schemeClr val="accent5">
                <a:tint val="45000"/>
                <a:satMod val="400000"/>
              </a:schemeClr>
            </a:duotone>
          </a:blip>
          <a:stretch>
            <a:fillRect/>
          </a:stretch>
        </p:blipFill>
        <p:spPr>
          <a:xfrm>
            <a:off x="1626467" y="3389821"/>
            <a:ext cx="9433560" cy="1268842"/>
          </a:xfrm>
          <a:prstGeom prst="rect">
            <a:avLst/>
          </a:prstGeom>
        </p:spPr>
      </p:pic>
      <p:sp>
        <p:nvSpPr>
          <p:cNvPr id="26" name="文本框 25"/>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489249"/>
            <a:ext cx="10642167" cy="2884022"/>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4</a:t>
            </a:r>
            <a:r>
              <a:rPr lang="zh-CN" altLang="en-US" sz="2000" b="1" dirty="0">
                <a:solidFill>
                  <a:schemeClr val="accent6"/>
                </a:solidFill>
                <a:latin typeface="微软雅黑" panose="020B0503020204020204" pitchFamily="34" charset="-122"/>
                <a:ea typeface="微软雅黑" panose="020B0503020204020204" pitchFamily="34" charset="-122"/>
              </a:rPr>
              <a:t>、砌筑顺序</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5" name="矩形 24"/>
          <p:cNvSpPr/>
          <p:nvPr/>
        </p:nvSpPr>
        <p:spPr>
          <a:xfrm>
            <a:off x="1425095" y="3192285"/>
            <a:ext cx="9763717" cy="1422954"/>
          </a:xfrm>
          <a:prstGeom prst="rect">
            <a:avLst/>
          </a:prstGeom>
        </p:spPr>
        <p:txBody>
          <a:bodyPr wrap="square">
            <a:spAutoFit/>
          </a:bodyPr>
          <a:lstStyle/>
          <a:p>
            <a:pPr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a:t>
            </a:r>
            <a:r>
              <a:rPr lang="en-US" altLang="zh-CN" sz="2000" dirty="0">
                <a:solidFill>
                  <a:srgbClr val="231916"/>
                </a:solidFill>
                <a:latin typeface="微软雅黑" panose="020B0503020204020204" pitchFamily="34" charset="-122"/>
                <a:ea typeface="微软雅黑" panose="020B0503020204020204" pitchFamily="34" charset="-122"/>
              </a:rPr>
              <a:t>1</a:t>
            </a:r>
            <a:r>
              <a:rPr lang="zh-CN" altLang="en-US" sz="2000" dirty="0">
                <a:solidFill>
                  <a:srgbClr val="231916"/>
                </a:solidFill>
                <a:latin typeface="微软雅黑" panose="020B0503020204020204" pitchFamily="34" charset="-122"/>
                <a:ea typeface="微软雅黑" panose="020B0503020204020204" pitchFamily="34" charset="-122"/>
              </a:rPr>
              <a:t>）基底标高不同时，应从低处砌起，并应由高处向低处搭砌。当设计无要求时，搭接长度不应小于基础扩大部分的高度。</a:t>
            </a:r>
            <a:endParaRPr lang="zh-CN" altLang="en-US" sz="2000" dirty="0">
              <a:solidFill>
                <a:srgbClr val="231916"/>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a:t>
            </a:r>
            <a:r>
              <a:rPr lang="en-US" altLang="zh-CN" sz="2000" dirty="0">
                <a:solidFill>
                  <a:srgbClr val="231916"/>
                </a:solidFill>
                <a:latin typeface="微软雅黑" panose="020B0503020204020204" pitchFamily="34" charset="-122"/>
                <a:ea typeface="微软雅黑" panose="020B0503020204020204" pitchFamily="34" charset="-122"/>
              </a:rPr>
              <a:t>2</a:t>
            </a:r>
            <a:r>
              <a:rPr lang="zh-CN" altLang="en-US" sz="2000" dirty="0">
                <a:solidFill>
                  <a:srgbClr val="231916"/>
                </a:solidFill>
                <a:latin typeface="微软雅黑" panose="020B0503020204020204" pitchFamily="34" charset="-122"/>
                <a:ea typeface="微软雅黑" panose="020B0503020204020204" pitchFamily="34" charset="-122"/>
              </a:rPr>
              <a:t>）基础的转角处和交接处应同时砌筑。当不能同时砌筑时，应按规定留槎、接槎。</a:t>
            </a:r>
            <a:endParaRPr lang="zh-CN" altLang="en-US" sz="20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49202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582607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80148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21041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13347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477146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2214929"/>
            <a:ext cx="10642167" cy="2884022"/>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00523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491135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41344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69659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三、基础弹线</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425095" y="2719790"/>
            <a:ext cx="9938192" cy="1884618"/>
          </a:xfrm>
          <a:prstGeom prst="rect">
            <a:avLst/>
          </a:prstGeom>
        </p:spPr>
        <p:txBody>
          <a:bodyPr wrap="square">
            <a:spAutoFit/>
          </a:bodyPr>
          <a:lstStyle/>
          <a:p>
            <a:pPr indent="457200"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在基槽四角各相对龙门板的轴线标钉上拴上白线挂紧，沿白线挂线锤，找出白线在垫层面上的投影点，把各投影点连接起来，即基础的轴线。按基础图所示尺寸，用钢尺向两侧量出各道基础底部大脚的边线，在垫层上弹上墨线。如果基础下没有垫层，无法弹线，可将中线或基础边线用大钉子钉在槽沟边或基底上，以便挂线。</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49202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582607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80148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21041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13347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477146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171711" y="1545617"/>
            <a:ext cx="5480158" cy="4147026"/>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00523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491135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41344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69659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341632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四、设置基础皮数杆</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568858" y="1664014"/>
            <a:ext cx="4583584" cy="3731278"/>
          </a:xfrm>
          <a:prstGeom prst="rect">
            <a:avLst/>
          </a:prstGeom>
        </p:spPr>
        <p:txBody>
          <a:bodyPr wrap="square">
            <a:spAutoFit/>
          </a:bodyPr>
          <a:lstStyle/>
          <a:p>
            <a:pPr indent="457200"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基础皮数杆的位置，应设在基础转角，内外墙基础交接处及高低踏步处。基础皮数杆上应标明大放脚的皮数、退台、基础的底标高、顶标高以及防潮层的位置等。如果相差不大，可在大放脚砌筑过程中逐皮调整，灰缝可适当加厚或减薄（俗称提灰或杀灰），但要注意在调整中防止砖错层。</a:t>
            </a:r>
            <a:endParaRPr lang="zh-CN" altLang="en-US"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3">
            <a:clrChange>
              <a:clrFrom>
                <a:srgbClr val="FFFFFF"/>
              </a:clrFrom>
              <a:clrTo>
                <a:srgbClr val="FFFFFF">
                  <a:alpha val="0"/>
                </a:srgbClr>
              </a:clrTo>
            </a:clrChange>
          </a:blip>
          <a:stretch>
            <a:fillRect/>
          </a:stretch>
        </p:blipFill>
        <p:spPr>
          <a:xfrm>
            <a:off x="6493196" y="1669945"/>
            <a:ext cx="5422816" cy="3854429"/>
          </a:xfrm>
          <a:prstGeom prst="rect">
            <a:avLst/>
          </a:prstGeom>
        </p:spPr>
      </p:pic>
      <p:sp>
        <p:nvSpPr>
          <p:cNvPr id="4" name="矩形 3"/>
          <p:cNvSpPr/>
          <p:nvPr/>
        </p:nvSpPr>
        <p:spPr>
          <a:xfrm>
            <a:off x="7956734" y="5614577"/>
            <a:ext cx="2339327" cy="36933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基础皮数杆设置示意</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49202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582607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80148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477146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491135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41344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69659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五、排砖撂底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769192" y="1351479"/>
            <a:ext cx="10416044" cy="3731278"/>
          </a:xfrm>
          <a:prstGeom prst="rect">
            <a:avLst/>
          </a:prstGeom>
        </p:spPr>
        <p:txBody>
          <a:bodyPr wrap="square">
            <a:spAutoFit/>
          </a:bodyPr>
          <a:lstStyle/>
          <a:p>
            <a:pPr indent="457200"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砌筑基础大放脚时，可根据垫层上弹好的基础线按“退台压丁”的方法先进行摆砖撂底。</a:t>
            </a:r>
            <a:endParaRPr lang="en-US" altLang="zh-CN" sz="2000" dirty="0">
              <a:solidFill>
                <a:srgbClr val="23191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具体方法：</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根据基底尺寸边线和已确定的组砌方式及不同的砂浆，用砖在基底的一段长度上干摆一层，摆砖时应考虑竖缝的宽度，并按“退台压丁”的原则进行，上、下皮砖错缝达 </a:t>
            </a:r>
            <a:r>
              <a:rPr lang="en-US" altLang="zh-CN" sz="2000" dirty="0">
                <a:solidFill>
                  <a:srgbClr val="231916"/>
                </a:solidFill>
                <a:latin typeface="微软雅黑" panose="020B0503020204020204" pitchFamily="34" charset="-122"/>
                <a:ea typeface="微软雅黑" panose="020B0503020204020204" pitchFamily="34" charset="-122"/>
              </a:rPr>
              <a:t>1/4 </a:t>
            </a:r>
            <a:r>
              <a:rPr lang="zh-CN" altLang="en-US" sz="2000" dirty="0">
                <a:solidFill>
                  <a:srgbClr val="231916"/>
                </a:solidFill>
                <a:latin typeface="微软雅黑" panose="020B0503020204020204" pitchFamily="34" charset="-122"/>
                <a:ea typeface="微软雅黑" panose="020B0503020204020204" pitchFamily="34" charset="-122"/>
              </a:rPr>
              <a:t>砖长，在转角处用“七分头”来调整搭接，避免立缝重缝。摆完后应经复核无误才能正式砌筑。为了砌筑时有规律可循，必须先在转角处将角盘起，再以两端转角为标准拉准线，并按准线逐皮砌筑。当大放脚退台到实墙后，再按墙的组砌方法砌筑。排砖撂底工作的好坏，影响到整个基础的砌筑质量，必须严肃认真地做好。</a:t>
            </a:r>
            <a:endParaRPr lang="en-US" altLang="zh-CN" sz="2000" dirty="0">
              <a:solidFill>
                <a:srgbClr val="23191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2150634" y="1518691"/>
            <a:ext cx="7989047"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6"/>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矩形 16"/>
          <p:cNvSpPr/>
          <p:nvPr>
            <p:custDataLst>
              <p:tags r:id="rId7"/>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8"/>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9"/>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0"/>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zh-CN" altLang="en-US" sz="2000" b="1" dirty="0">
                <a:solidFill>
                  <a:schemeClr val="accent6"/>
                </a:solidFill>
                <a:latin typeface="微软雅黑" panose="020B0503020204020204" pitchFamily="34" charset="-122"/>
                <a:ea typeface="微软雅黑" panose="020B0503020204020204" pitchFamily="34" charset="-122"/>
              </a:rPr>
              <a:t>六皮三收等高式大放脚</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五、排砖撂底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11">
            <a:clrChange>
              <a:clrFrom>
                <a:srgbClr val="FFFFFF"/>
              </a:clrFrom>
              <a:clrTo>
                <a:srgbClr val="FFFFFF">
                  <a:alpha val="0"/>
                </a:srgbClr>
              </a:clrTo>
            </a:clrChange>
          </a:blip>
          <a:stretch>
            <a:fillRect/>
          </a:stretch>
        </p:blipFill>
        <p:spPr>
          <a:xfrm>
            <a:off x="2687593" y="1588514"/>
            <a:ext cx="6849545" cy="46225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2150634" y="1518691"/>
            <a:ext cx="7989047"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6"/>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7" name="矩形 16"/>
          <p:cNvSpPr/>
          <p:nvPr>
            <p:custDataLst>
              <p:tags r:id="rId7"/>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8"/>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9"/>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0"/>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zh-CN" altLang="en-US" sz="2000" b="1" dirty="0">
                <a:solidFill>
                  <a:schemeClr val="accent6"/>
                </a:solidFill>
                <a:latin typeface="微软雅黑" panose="020B0503020204020204" pitchFamily="34" charset="-122"/>
                <a:ea typeface="微软雅黑" panose="020B0503020204020204" pitchFamily="34" charset="-122"/>
              </a:rPr>
              <a:t>六皮四收间隔式大放脚</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五、排砖撂底</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nvPicPr>
        <p:blipFill>
          <a:blip r:embed="rId11">
            <a:clrChange>
              <a:clrFrom>
                <a:srgbClr val="FFFFFF"/>
              </a:clrFrom>
              <a:clrTo>
                <a:srgbClr val="FFFFFF">
                  <a:alpha val="0"/>
                </a:srgbClr>
              </a:clrTo>
            </a:clrChange>
          </a:blip>
          <a:stretch>
            <a:fillRect/>
          </a:stretch>
        </p:blipFill>
        <p:spPr>
          <a:xfrm>
            <a:off x="2383969" y="1640530"/>
            <a:ext cx="7424062" cy="44500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960734" y="1498142"/>
            <a:ext cx="10031859" cy="1289905"/>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盘角即在房屋的转角、大角处立皮数杆砌好墙角。每次盘角高度不得超过五皮砖，并需用线锤检查垂直度和用皮数杆检查其标高有无偏差。有偏差时，应在砌筑大放脚的操作过程中逐皮进行调整（俗称提灰缝或刹灰缝）。在调整中，应防止砖错层，即要避免“螺丝墙”情况。</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p:nvSpPr>
        <p:spPr>
          <a:xfrm>
            <a:off x="683776" y="94974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1</a:t>
            </a:r>
            <a:r>
              <a:rPr lang="zh-CN" altLang="en-US" sz="2000" b="1" dirty="0">
                <a:solidFill>
                  <a:schemeClr val="accent6"/>
                </a:solidFill>
                <a:latin typeface="微软雅黑" panose="020B0503020204020204" pitchFamily="34" charset="-122"/>
                <a:ea typeface="微软雅黑" panose="020B0503020204020204" pitchFamily="34" charset="-122"/>
              </a:rPr>
              <a:t>、盘角</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6" name="矩形 25"/>
          <p:cNvSpPr/>
          <p:nvPr/>
        </p:nvSpPr>
        <p:spPr>
          <a:xfrm>
            <a:off x="638239" y="3272173"/>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2</a:t>
            </a:r>
            <a:r>
              <a:rPr lang="zh-CN" altLang="en-US" sz="2000" b="1" dirty="0">
                <a:solidFill>
                  <a:schemeClr val="accent6"/>
                </a:solidFill>
                <a:latin typeface="微软雅黑" panose="020B0503020204020204" pitchFamily="34" charset="-122"/>
                <a:ea typeface="微软雅黑" panose="020B0503020204020204" pitchFamily="34" charset="-122"/>
              </a:rPr>
              <a:t>、收台阶</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7" name="矩形 26"/>
          <p:cNvSpPr/>
          <p:nvPr/>
        </p:nvSpPr>
        <p:spPr>
          <a:xfrm>
            <a:off x="952891" y="3862830"/>
            <a:ext cx="10031859" cy="1289905"/>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基础大放脚每次收台阶必须用尺量准尺寸，其中部的砌筑应以大角处准线为依据，不能目测或用砖块比量，以免出现误差。在收台阶完成后和砌基础墙之前，应利用龙门板的“中心钉”拉线检查墙身中心线，并用红铅笔将“中”字画在基础墙侧面，以便随时检查复核。</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6191239" y="1797253"/>
            <a:ext cx="6000009" cy="3620641"/>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5123" name="矩形 1"/>
          <p:cNvSpPr>
            <a:spLocks noChangeArrowheads="1"/>
          </p:cNvSpPr>
          <p:nvPr/>
        </p:nvSpPr>
        <p:spPr bwMode="auto">
          <a:xfrm>
            <a:off x="754" y="424"/>
            <a:ext cx="761906" cy="6857153"/>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2" name="矩形 1"/>
          <p:cNvSpPr>
            <a:spLocks noChangeArrowheads="1"/>
          </p:cNvSpPr>
          <p:nvPr/>
        </p:nvSpPr>
        <p:spPr bwMode="auto">
          <a:xfrm>
            <a:off x="702334" y="-53998"/>
            <a:ext cx="5511344" cy="6911575"/>
          </a:xfrm>
          <a:prstGeom prst="rect">
            <a:avLst/>
          </a:prstGeom>
          <a:blipFill dpi="0" rotWithShape="1">
            <a:blip r:embed="rId1" cstate="screen"/>
            <a:srcRect/>
            <a:stretch>
              <a:fillRect/>
            </a:stretch>
          </a:blipFill>
          <a:ln>
            <a:noFill/>
          </a:ln>
          <a:effectLst>
            <a:outerShdw blurRad="63500" sx="102000" sy="1020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3" name="TextBox 32"/>
          <p:cNvSpPr txBox="1"/>
          <p:nvPr/>
        </p:nvSpPr>
        <p:spPr>
          <a:xfrm>
            <a:off x="6423107" y="3607573"/>
            <a:ext cx="5592343" cy="1491615"/>
          </a:xfrm>
          <a:prstGeom prst="rect">
            <a:avLst/>
          </a:prstGeom>
          <a:noFill/>
        </p:spPr>
        <p:txBody>
          <a:bodyPr wrap="square" rtlCol="0">
            <a:spAutoFit/>
          </a:bodyPr>
          <a:lstStyle/>
          <a:p>
            <a:r>
              <a:rPr lang="zh-CN" altLang="en-US" sz="4550" dirty="0">
                <a:solidFill>
                  <a:schemeClr val="bg1"/>
                </a:solidFill>
                <a:latin typeface="微软雅黑" panose="020B0503020204020204" pitchFamily="34" charset="-122"/>
                <a:ea typeface="微软雅黑" panose="020B0503020204020204" pitchFamily="34" charset="-122"/>
              </a:rPr>
              <a:t>多层房屋砖砌体结构施工</a:t>
            </a:r>
            <a:endParaRPr lang="zh-CN" altLang="en-US" sz="4550" dirty="0">
              <a:solidFill>
                <a:schemeClr val="bg1"/>
              </a:solidFill>
              <a:latin typeface="微软雅黑" panose="020B0503020204020204" pitchFamily="34" charset="-122"/>
              <a:ea typeface="微软雅黑" panose="020B0503020204020204" pitchFamily="34" charset="-122"/>
            </a:endParaRPr>
          </a:p>
        </p:txBody>
      </p:sp>
      <p:sp>
        <p:nvSpPr>
          <p:cNvPr id="14" name="TextBox 32"/>
          <p:cNvSpPr txBox="1"/>
          <p:nvPr/>
        </p:nvSpPr>
        <p:spPr>
          <a:xfrm>
            <a:off x="6423107" y="2644574"/>
            <a:ext cx="4090309" cy="967829"/>
          </a:xfrm>
          <a:prstGeom prst="rect">
            <a:avLst/>
          </a:prstGeom>
          <a:noFill/>
        </p:spPr>
        <p:txBody>
          <a:bodyPr wrap="square" rtlCol="0">
            <a:spAutoFit/>
          </a:bodyPr>
          <a:lstStyle/>
          <a:p>
            <a:r>
              <a:rPr lang="zh-CN" altLang="en-US" sz="5690" dirty="0">
                <a:solidFill>
                  <a:schemeClr val="bg1"/>
                </a:solidFill>
                <a:latin typeface="微软雅黑" panose="020B0503020204020204" pitchFamily="34" charset="-122"/>
                <a:ea typeface="微软雅黑" panose="020B0503020204020204" pitchFamily="34" charset="-122"/>
              </a:rPr>
              <a:t>单元二　</a:t>
            </a:r>
            <a:endParaRPr lang="zh-CN" altLang="en-US" sz="569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00"/>
                                        <p:tgtEl>
                                          <p:spTgt spid="51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left)">
                                      <p:cBhvr>
                                        <p:cTn id="15" dur="500"/>
                                        <p:tgtEl>
                                          <p:spTgt spid="5122"/>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50" fill="hold"/>
                                        <p:tgtEl>
                                          <p:spTgt spid="14"/>
                                        </p:tgtEl>
                                        <p:attrNameLst>
                                          <p:attrName>ppt_x</p:attrName>
                                        </p:attrNameLst>
                                      </p:cBhvr>
                                      <p:tavLst>
                                        <p:tav tm="0">
                                          <p:val>
                                            <p:strVal val="#ppt_x"/>
                                          </p:val>
                                        </p:tav>
                                        <p:tav tm="100000">
                                          <p:val>
                                            <p:strVal val="#ppt_x"/>
                                          </p:val>
                                        </p:tav>
                                      </p:tavLst>
                                    </p:anim>
                                    <p:anim calcmode="lin" valueType="num">
                                      <p:cBhvr additive="base">
                                        <p:cTn id="20" dur="2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6" presetClass="emph" presetSubtype="0" fill="hold" grpId="1" nodeType="afterEffect">
                                  <p:stCondLst>
                                    <p:cond delay="0"/>
                                  </p:stCondLst>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12" grpId="0" animBg="1"/>
      <p:bldP spid="13" grpId="0"/>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1100206" y="2165964"/>
            <a:ext cx="4236106" cy="2951898"/>
          </a:xfrm>
          <a:prstGeom prst="rect">
            <a:avLst/>
          </a:prstGeom>
        </p:spPr>
        <p:txBody>
          <a:bodyPr wrap="square">
            <a:spAutoFit/>
          </a:bodyPr>
          <a:lstStyle/>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1</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内外墙的砖基础均应同时砌筑。</a:t>
            </a:r>
            <a:endParaRPr lang="en-US" altLang="zh-CN"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如因特殊原因不能同时砌筑时，应留设斜槎（踏步槎），斜槎长度不应小于斜槎的高度。基础底标高不同时，应由低处砌起，并由高处向低处搭接；如设计无具体要求时，其搭接长度不应小于大放脚的高度。</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p:nvSpPr>
        <p:spPr>
          <a:xfrm>
            <a:off x="683776" y="94974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3</a:t>
            </a:r>
            <a:r>
              <a:rPr lang="zh-CN" altLang="en-US" sz="2000" b="1" dirty="0">
                <a:solidFill>
                  <a:schemeClr val="accent6"/>
                </a:solidFill>
                <a:latin typeface="微软雅黑" panose="020B0503020204020204" pitchFamily="34" charset="-122"/>
                <a:ea typeface="微软雅黑" panose="020B0503020204020204" pitchFamily="34" charset="-122"/>
              </a:rPr>
              <a:t>、砌筑要点</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9">
            <a:clrChange>
              <a:clrFrom>
                <a:srgbClr val="FFFFFF"/>
              </a:clrFrom>
              <a:clrTo>
                <a:srgbClr val="FFFFFF">
                  <a:alpha val="0"/>
                </a:srgbClr>
              </a:clrTo>
            </a:clrChange>
          </a:blip>
          <a:stretch>
            <a:fillRect/>
          </a:stretch>
        </p:blipFill>
        <p:spPr>
          <a:xfrm>
            <a:off x="5437174" y="1525569"/>
            <a:ext cx="5623600" cy="3563302"/>
          </a:xfrm>
          <a:prstGeom prst="rect">
            <a:avLst/>
          </a:prstGeom>
        </p:spPr>
      </p:pic>
      <p:sp>
        <p:nvSpPr>
          <p:cNvPr id="5" name="矩形 4"/>
          <p:cNvSpPr/>
          <p:nvPr/>
        </p:nvSpPr>
        <p:spPr>
          <a:xfrm>
            <a:off x="6980374" y="5088871"/>
            <a:ext cx="2537199" cy="36933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砖基础高低接头处砌法</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1222126" y="1552616"/>
            <a:ext cx="10228372" cy="1705403"/>
          </a:xfrm>
          <a:prstGeom prst="rect">
            <a:avLst/>
          </a:prstGeom>
        </p:spPr>
        <p:txBody>
          <a:bodyPr wrap="square">
            <a:spAutoFit/>
          </a:bodyPr>
          <a:lstStyle/>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2</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在基础墙的顶部、首层室内地面（</a:t>
            </a:r>
            <a:r>
              <a:rPr lang="en-US" altLang="zh-CN" dirty="0">
                <a:latin typeface="微软雅黑" panose="020B0503020204020204" pitchFamily="34" charset="-122"/>
                <a:ea typeface="微软雅黑" panose="020B0503020204020204" pitchFamily="34" charset="-122"/>
              </a:rPr>
              <a:t>±0.000</a:t>
            </a:r>
            <a:r>
              <a:rPr lang="zh-CN" altLang="en-US" dirty="0">
                <a:latin typeface="微软雅黑" panose="020B0503020204020204" pitchFamily="34" charset="-122"/>
                <a:ea typeface="微软雅黑" panose="020B0503020204020204" pitchFamily="34" charset="-122"/>
              </a:rPr>
              <a:t>）以下一皮砖 </a:t>
            </a:r>
            <a:r>
              <a:rPr lang="en-US" altLang="zh-CN" dirty="0">
                <a:latin typeface="微软雅黑" panose="020B0503020204020204" pitchFamily="34" charset="-122"/>
                <a:ea typeface="微软雅黑" panose="020B0503020204020204" pitchFamily="34" charset="-122"/>
              </a:rPr>
              <a:t>60mm </a:t>
            </a:r>
            <a:r>
              <a:rPr lang="zh-CN" altLang="en-US" dirty="0">
                <a:latin typeface="微软雅黑" panose="020B0503020204020204" pitchFamily="34" charset="-122"/>
                <a:ea typeface="微软雅黑" panose="020B0503020204020204" pitchFamily="34" charset="-122"/>
              </a:rPr>
              <a:t>处，应设置防潮层。</a:t>
            </a:r>
            <a:endParaRPr lang="en-US" altLang="zh-CN"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如设计无具体要求，防潮层宜采用 </a:t>
            </a:r>
            <a:r>
              <a:rPr lang="en-US" altLang="zh-CN" dirty="0">
                <a:latin typeface="微软雅黑" panose="020B0503020204020204" pitchFamily="34" charset="-122"/>
                <a:ea typeface="微软雅黑" panose="020B0503020204020204" pitchFamily="34" charset="-122"/>
              </a:rPr>
              <a:t>1∶2.5 </a:t>
            </a:r>
            <a:r>
              <a:rPr lang="zh-CN" altLang="en-US" dirty="0">
                <a:latin typeface="微软雅黑" panose="020B0503020204020204" pitchFamily="34" charset="-122"/>
                <a:ea typeface="微软雅黑" panose="020B0503020204020204" pitchFamily="34" charset="-122"/>
              </a:rPr>
              <a:t>的水泥砂浆加适量的防水剂经机械搅拌均匀后铺设，其厚度为 </a:t>
            </a:r>
            <a:r>
              <a:rPr lang="en-US" altLang="zh-CN" dirty="0">
                <a:latin typeface="微软雅黑" panose="020B0503020204020204" pitchFamily="34" charset="-122"/>
                <a:ea typeface="微软雅黑" panose="020B0503020204020204" pitchFamily="34" charset="-122"/>
              </a:rPr>
              <a:t>20mm</a:t>
            </a:r>
            <a:r>
              <a:rPr lang="zh-CN" altLang="en-US" dirty="0">
                <a:latin typeface="微软雅黑" panose="020B0503020204020204" pitchFamily="34" charset="-122"/>
                <a:ea typeface="微软雅黑" panose="020B0503020204020204" pitchFamily="34" charset="-122"/>
              </a:rPr>
              <a:t>。抗震设防地区的建筑物严禁使用防水卷材作基础墙顶部的水平防潮层。建筑物首层室内地面以下部分的结构为建筑物的基础，但为了施工方便，砖基础一般均只做到防潮层。</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p:nvSpPr>
        <p:spPr>
          <a:xfrm>
            <a:off x="683776" y="94974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3</a:t>
            </a:r>
            <a:r>
              <a:rPr lang="zh-CN" altLang="en-US" sz="2000" b="1" dirty="0">
                <a:solidFill>
                  <a:schemeClr val="accent6"/>
                </a:solidFill>
                <a:latin typeface="微软雅黑" panose="020B0503020204020204" pitchFamily="34" charset="-122"/>
                <a:ea typeface="微软雅黑" panose="020B0503020204020204" pitchFamily="34" charset="-122"/>
              </a:rPr>
              <a:t>、砌筑要点</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17" name="矩形 16"/>
          <p:cNvSpPr/>
          <p:nvPr/>
        </p:nvSpPr>
        <p:spPr>
          <a:xfrm>
            <a:off x="1222126" y="3361266"/>
            <a:ext cx="10238074" cy="1289905"/>
          </a:xfrm>
          <a:prstGeom prst="rect">
            <a:avLst/>
          </a:prstGeom>
        </p:spPr>
        <p:txBody>
          <a:bodyPr wrap="square">
            <a:spAutoFit/>
          </a:bodyPr>
          <a:lstStyle/>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3</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基础大放脚的最下一皮砖、每个大放脚台阶的上表层砖，均应采用横放丁砌砖所占比例最多的排砖法砌筑，此时不必考虑外立面上下一顺一丁相间隔的要求，以增强基础大放脚的抗剪强度。基础防潮层下的顶皮砖也应采用丁砌为主的排砖法。</a:t>
            </a: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nvSpPr>
        <p:spPr>
          <a:xfrm>
            <a:off x="1212424" y="4833036"/>
            <a:ext cx="10238074" cy="1289905"/>
          </a:xfrm>
          <a:prstGeom prst="rect">
            <a:avLst/>
          </a:prstGeom>
        </p:spPr>
        <p:txBody>
          <a:bodyPr wrap="square">
            <a:spAutoFit/>
          </a:bodyPr>
          <a:lstStyle/>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4</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砖基础水平灰缝和竖缝宽度应控制在 </a:t>
            </a:r>
            <a:r>
              <a:rPr lang="en-US" altLang="zh-CN" dirty="0">
                <a:latin typeface="微软雅黑" panose="020B0503020204020204" pitchFamily="34" charset="-122"/>
                <a:ea typeface="微软雅黑" panose="020B0503020204020204" pitchFamily="34" charset="-122"/>
              </a:rPr>
              <a:t>8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12mm</a:t>
            </a:r>
            <a:r>
              <a:rPr lang="zh-CN" altLang="en-US" dirty="0">
                <a:latin typeface="微软雅黑" panose="020B0503020204020204" pitchFamily="34" charset="-122"/>
                <a:ea typeface="微软雅黑" panose="020B0503020204020204" pitchFamily="34" charset="-122"/>
              </a:rPr>
              <a:t>，水平灰缝的砂浆饱满度用百格网检查不得小于 </a:t>
            </a:r>
            <a:r>
              <a:rPr lang="en-US" altLang="zh-CN" dirty="0">
                <a:latin typeface="微软雅黑" panose="020B0503020204020204" pitchFamily="34" charset="-122"/>
                <a:ea typeface="微软雅黑" panose="020B0503020204020204" pitchFamily="34" charset="-122"/>
              </a:rPr>
              <a:t>80%</a:t>
            </a:r>
            <a:r>
              <a:rPr lang="zh-CN" altLang="en-US" dirty="0">
                <a:latin typeface="微软雅黑" panose="020B0503020204020204" pitchFamily="34" charset="-122"/>
                <a:ea typeface="微软雅黑" panose="020B0503020204020204" pitchFamily="34" charset="-122"/>
              </a:rPr>
              <a:t>。砖基础中的洞口、管道、沟槽和预埋件等，砌筑时应留出或预埋，宽度超过 </a:t>
            </a:r>
            <a:r>
              <a:rPr lang="en-US" altLang="zh-CN" dirty="0">
                <a:latin typeface="微软雅黑" panose="020B0503020204020204" pitchFamily="34" charset="-122"/>
                <a:ea typeface="微软雅黑" panose="020B0503020204020204" pitchFamily="34" charset="-122"/>
              </a:rPr>
              <a:t>300mm </a:t>
            </a:r>
            <a:r>
              <a:rPr lang="zh-CN" altLang="en-US" dirty="0">
                <a:latin typeface="微软雅黑" panose="020B0503020204020204" pitchFamily="34" charset="-122"/>
                <a:ea typeface="微软雅黑" panose="020B0503020204020204" pitchFamily="34" charset="-122"/>
              </a:rPr>
              <a:t>的洞口应设置过梁。</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647004" y="1000320"/>
            <a:ext cx="10228372" cy="458908"/>
          </a:xfrm>
          <a:prstGeom prst="rect">
            <a:avLst/>
          </a:prstGeom>
        </p:spPr>
        <p:txBody>
          <a:bodyPr wrap="square">
            <a:spAutoFit/>
          </a:bodyPr>
          <a:lstStyle/>
          <a:p>
            <a:pPr>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5</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基底宽度为二砖半大放脚的转角处、十字交接处的组砌方法如图所示。</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p:nvSpPr>
        <p:spPr>
          <a:xfrm>
            <a:off x="647004" y="61021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3</a:t>
            </a:r>
            <a:r>
              <a:rPr lang="zh-CN" altLang="en-US" sz="2000" b="1" dirty="0">
                <a:solidFill>
                  <a:schemeClr val="accent6"/>
                </a:solidFill>
                <a:latin typeface="微软雅黑" panose="020B0503020204020204" pitchFamily="34" charset="-122"/>
                <a:ea typeface="微软雅黑" panose="020B0503020204020204" pitchFamily="34" charset="-122"/>
              </a:rPr>
              <a:t>、砌筑要点</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9">
            <a:clrChange>
              <a:clrFrom>
                <a:srgbClr val="FFFFFF"/>
              </a:clrFrom>
              <a:clrTo>
                <a:srgbClr val="FFFFFF">
                  <a:alpha val="0"/>
                </a:srgbClr>
              </a:clrTo>
            </a:clrChange>
          </a:blip>
          <a:stretch>
            <a:fillRect/>
          </a:stretch>
        </p:blipFill>
        <p:spPr>
          <a:xfrm>
            <a:off x="2039463" y="1524731"/>
            <a:ext cx="3530887" cy="5060238"/>
          </a:xfrm>
          <a:prstGeom prst="rect">
            <a:avLst/>
          </a:prstGeom>
        </p:spPr>
      </p:pic>
      <p:pic>
        <p:nvPicPr>
          <p:cNvPr id="3" name="图片 2"/>
          <p:cNvPicPr>
            <a:picLocks noChangeAspect="1"/>
          </p:cNvPicPr>
          <p:nvPr/>
        </p:nvPicPr>
        <p:blipFill>
          <a:blip r:embed="rId10">
            <a:clrChange>
              <a:clrFrom>
                <a:srgbClr val="FFFFFF"/>
              </a:clrFrom>
              <a:clrTo>
                <a:srgbClr val="FFFFFF">
                  <a:alpha val="0"/>
                </a:srgbClr>
              </a:clrTo>
            </a:clrChange>
          </a:blip>
          <a:stretch>
            <a:fillRect/>
          </a:stretch>
        </p:blipFill>
        <p:spPr>
          <a:xfrm>
            <a:off x="6033905" y="1524731"/>
            <a:ext cx="3530887" cy="51561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952891" y="3542191"/>
            <a:ext cx="10075056" cy="874407"/>
          </a:xfrm>
          <a:prstGeom prst="rect">
            <a:avLst/>
          </a:prstGeom>
        </p:spPr>
        <p:txBody>
          <a:bodyPr wrap="square">
            <a:spAutoFit/>
          </a:bodyPr>
          <a:lstStyle/>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7</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砖基础底标高不同时，应从低处砌起，并应由高处向低处搭砌，当设计无要求时，搭砌长度不应小于砖基础大放脚的高度。</a:t>
            </a:r>
            <a:endParaRPr lang="zh-CN" altLang="en-US" dirty="0">
              <a:latin typeface="微软雅黑" panose="020B0503020204020204" pitchFamily="34" charset="-122"/>
              <a:ea typeface="微软雅黑" panose="020B0503020204020204" pitchFamily="34" charset="-122"/>
            </a:endParaRPr>
          </a:p>
        </p:txBody>
      </p:sp>
      <p:sp>
        <p:nvSpPr>
          <p:cNvPr id="25" name="矩形 24"/>
          <p:cNvSpPr/>
          <p:nvPr/>
        </p:nvSpPr>
        <p:spPr>
          <a:xfrm>
            <a:off x="683776" y="94974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3</a:t>
            </a:r>
            <a:r>
              <a:rPr lang="zh-CN" altLang="en-US" sz="2000" b="1" dirty="0">
                <a:solidFill>
                  <a:schemeClr val="accent6"/>
                </a:solidFill>
                <a:latin typeface="微软雅黑" panose="020B0503020204020204" pitchFamily="34" charset="-122"/>
                <a:ea typeface="微软雅黑" panose="020B0503020204020204" pitchFamily="34" charset="-122"/>
              </a:rPr>
              <a:t>、砌筑要点</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3" name="矩形 22"/>
          <p:cNvSpPr/>
          <p:nvPr/>
        </p:nvSpPr>
        <p:spPr>
          <a:xfrm>
            <a:off x="952891" y="4831258"/>
            <a:ext cx="9964221" cy="458908"/>
          </a:xfrm>
          <a:prstGeom prst="rect">
            <a:avLst/>
          </a:prstGeom>
        </p:spPr>
        <p:txBody>
          <a:bodyPr wrap="square">
            <a:spAutoFit/>
          </a:bodyPr>
          <a:lstStyle/>
          <a:p>
            <a:pPr>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8</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砖基础的转角处和交接处应同时砌筑，不能同时砌筑时，应留置斜槎。</a:t>
            </a: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952891" y="1695891"/>
            <a:ext cx="10121509" cy="1705403"/>
          </a:xfrm>
          <a:prstGeom prst="rect">
            <a:avLst/>
          </a:prstGeom>
        </p:spPr>
        <p:txBody>
          <a:bodyPr wrap="square">
            <a:spAutoFit/>
          </a:bodyPr>
          <a:lstStyle/>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6</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基础十字形、 </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形交接处和转角处组砌的共同特点是：穿过交接处的直通墙基础应采用一皮砌通与一皮从交接处断开相间隔的组砌形式； </a:t>
            </a:r>
            <a:r>
              <a:rPr lang="en-US" altLang="zh-CN" dirty="0">
                <a:latin typeface="微软雅黑" panose="020B0503020204020204" pitchFamily="34" charset="-122"/>
                <a:ea typeface="微软雅黑" panose="020B0503020204020204" pitchFamily="34" charset="-122"/>
              </a:rPr>
              <a:t>T </a:t>
            </a:r>
            <a:r>
              <a:rPr lang="zh-CN" altLang="en-US" dirty="0">
                <a:latin typeface="微软雅黑" panose="020B0503020204020204" pitchFamily="34" charset="-122"/>
                <a:ea typeface="微软雅黑" panose="020B0503020204020204" pitchFamily="34" charset="-122"/>
              </a:rPr>
              <a:t>形交接处、转角处的非直通墙的基础与交接处也应采用一皮搭接与一皮断开相间隔的组砌形式，并在其端头加七分头砖（</a:t>
            </a:r>
            <a:r>
              <a:rPr lang="en-US" altLang="zh-CN" dirty="0">
                <a:latin typeface="微软雅黑" panose="020B0503020204020204" pitchFamily="34" charset="-122"/>
                <a:ea typeface="微软雅黑" panose="020B0503020204020204" pitchFamily="34" charset="-122"/>
              </a:rPr>
              <a:t>3/4 </a:t>
            </a:r>
            <a:r>
              <a:rPr lang="zh-CN" altLang="en-US" dirty="0">
                <a:latin typeface="微软雅黑" panose="020B0503020204020204" pitchFamily="34" charset="-122"/>
                <a:ea typeface="微软雅黑" panose="020B0503020204020204" pitchFamily="34" charset="-122"/>
              </a:rPr>
              <a:t>砖长，实长应为 </a:t>
            </a:r>
            <a:r>
              <a:rPr lang="en-US" altLang="zh-CN" dirty="0">
                <a:latin typeface="微软雅黑" panose="020B0503020204020204" pitchFamily="34" charset="-122"/>
                <a:ea typeface="微软雅黑" panose="020B0503020204020204" pitchFamily="34" charset="-122"/>
              </a:rPr>
              <a:t>177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178mm</a:t>
            </a:r>
            <a:r>
              <a:rPr lang="zh-CN" altLang="en-US" dirty="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七、防潮层施工</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805615" y="1077159"/>
            <a:ext cx="10580770" cy="4798558"/>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rPr>
              <a:t>基础防潮层应在基础墙全部砌到设计标高，并在室内回填土已完成时进行。</a:t>
            </a:r>
            <a:endParaRPr lang="en-US" altLang="zh-CN" dirty="0">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目的：</a:t>
            </a:r>
            <a:r>
              <a:rPr lang="zh-CN" altLang="en-US" dirty="0">
                <a:latin typeface="微软雅黑" panose="020B0503020204020204" pitchFamily="34" charset="-122"/>
                <a:ea typeface="微软雅黑" panose="020B0503020204020204" pitchFamily="34" charset="-122"/>
              </a:rPr>
              <a:t>防潮层的设置是为了防止土壤中水分沿基础墙中砖的毛细管上升而侵蚀墙体，造成墙身的表面抹灰层脱落，甚至墙身受潮冻结膨胀而破坏。</a:t>
            </a:r>
            <a:endParaRPr lang="en-US" altLang="zh-CN"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6"/>
              </a:buClr>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如果基础墙顶部有钢筋混凝土地圈梁，则可以代替防潮层；</a:t>
            </a:r>
            <a:endParaRPr lang="en-US" altLang="zh-CN" sz="1600"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6"/>
              </a:buClr>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如没有地圈梁，则必须做防潮层，即在砖基础上，室内地坪</a:t>
            </a:r>
            <a:r>
              <a:rPr lang="en-US" altLang="zh-CN" sz="1600" dirty="0">
                <a:latin typeface="微软雅黑" panose="020B0503020204020204" pitchFamily="34" charset="-122"/>
                <a:ea typeface="微软雅黑" panose="020B0503020204020204" pitchFamily="34" charset="-122"/>
              </a:rPr>
              <a:t>±0.000</a:t>
            </a:r>
            <a:r>
              <a:rPr lang="zh-CN" altLang="en-US" sz="1600" dirty="0">
                <a:latin typeface="微软雅黑" panose="020B0503020204020204" pitchFamily="34" charset="-122"/>
                <a:ea typeface="微软雅黑" panose="020B0503020204020204" pitchFamily="34" charset="-122"/>
              </a:rPr>
              <a:t>以下</a:t>
            </a:r>
            <a:r>
              <a:rPr lang="en-US" altLang="zh-CN" sz="1600" dirty="0">
                <a:latin typeface="微软雅黑" panose="020B0503020204020204" pitchFamily="34" charset="-122"/>
                <a:ea typeface="微软雅黑" panose="020B0503020204020204" pitchFamily="34" charset="-122"/>
              </a:rPr>
              <a:t>60mm</a:t>
            </a:r>
            <a:r>
              <a:rPr lang="zh-CN" altLang="en-US" sz="1600" dirty="0">
                <a:latin typeface="微软雅黑" panose="020B0503020204020204" pitchFamily="34" charset="-122"/>
                <a:ea typeface="微软雅黑" panose="020B0503020204020204" pitchFamily="34" charset="-122"/>
              </a:rPr>
              <a:t>处设置防潮层</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以防止地下水上升。</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一般是铺抹 </a:t>
            </a:r>
            <a:r>
              <a:rPr lang="en-US" altLang="zh-CN" dirty="0">
                <a:latin typeface="微软雅黑" panose="020B0503020204020204" pitchFamily="34" charset="-122"/>
                <a:ea typeface="微软雅黑" panose="020B0503020204020204" pitchFamily="34" charset="-122"/>
              </a:rPr>
              <a:t>20mm </a:t>
            </a:r>
            <a:r>
              <a:rPr lang="zh-CN" altLang="en-US" dirty="0">
                <a:latin typeface="微软雅黑" panose="020B0503020204020204" pitchFamily="34" charset="-122"/>
                <a:ea typeface="微软雅黑" panose="020B0503020204020204" pitchFamily="34" charset="-122"/>
              </a:rPr>
              <a:t>厚的防水砂浆。防水砂浆可采用 </a:t>
            </a:r>
            <a:r>
              <a:rPr lang="en-US" altLang="zh-CN" dirty="0">
                <a:latin typeface="微软雅黑" panose="020B0503020204020204" pitchFamily="34" charset="-122"/>
                <a:ea typeface="微软雅黑" panose="020B0503020204020204" pitchFamily="34" charset="-122"/>
              </a:rPr>
              <a:t>1∶2 </a:t>
            </a:r>
            <a:r>
              <a:rPr lang="zh-CN" altLang="en-US" dirty="0">
                <a:latin typeface="微软雅黑" panose="020B0503020204020204" pitchFamily="34" charset="-122"/>
                <a:ea typeface="微软雅黑" panose="020B0503020204020204" pitchFamily="34" charset="-122"/>
              </a:rPr>
              <a:t>水泥砂浆加入水泥质量的</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的防水剂搅拌而成。</a:t>
            </a:r>
            <a:endParaRPr lang="en-US" altLang="zh-CN"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6"/>
              </a:buClr>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如使用防水粉，应先把粉剂和水搅拌成均匀的稠浆再添加到砂浆中去，不允许用砌墙砂浆加防水剂来抹防潮层；</a:t>
            </a:r>
            <a:endParaRPr lang="en-US" altLang="zh-CN" sz="1600"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6"/>
              </a:buClr>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可浇筑 </a:t>
            </a:r>
            <a:r>
              <a:rPr lang="en-US" altLang="zh-CN" sz="1600" dirty="0">
                <a:latin typeface="微软雅黑" panose="020B0503020204020204" pitchFamily="34" charset="-122"/>
                <a:ea typeface="微软雅黑" panose="020B0503020204020204" pitchFamily="34" charset="-122"/>
              </a:rPr>
              <a:t>60mm </a:t>
            </a:r>
            <a:r>
              <a:rPr lang="zh-CN" altLang="en-US" sz="1600" dirty="0">
                <a:latin typeface="微软雅黑" panose="020B0503020204020204" pitchFamily="34" charset="-122"/>
                <a:ea typeface="微软雅黑" panose="020B0503020204020204" pitchFamily="34" charset="-122"/>
              </a:rPr>
              <a:t>厚的细石混凝土防潮层。</a:t>
            </a:r>
            <a:endParaRPr lang="en-US" altLang="zh-CN" sz="1600" dirty="0">
              <a:latin typeface="微软雅黑" panose="020B0503020204020204" pitchFamily="34" charset="-122"/>
              <a:ea typeface="微软雅黑" panose="020B0503020204020204" pitchFamily="34" charset="-122"/>
            </a:endParaRPr>
          </a:p>
          <a:p>
            <a:pPr marL="285750" indent="-285750" algn="just">
              <a:lnSpc>
                <a:spcPct val="150000"/>
              </a:lnSpc>
              <a:buClr>
                <a:schemeClr val="accent6"/>
              </a:buClr>
              <a:buFont typeface="Wingdings" panose="05000000000000000000" pitchFamily="2" charset="2"/>
              <a:buChar char="l"/>
            </a:pPr>
            <a:r>
              <a:rPr lang="zh-CN" altLang="en-US" sz="1600" dirty="0">
                <a:latin typeface="微软雅黑" panose="020B0503020204020204" pitchFamily="34" charset="-122"/>
                <a:ea typeface="微软雅黑" panose="020B0503020204020204" pitchFamily="34" charset="-122"/>
              </a:rPr>
              <a:t>对防水要求高的，可再在砂浆层上铺油毡，但在抗震设防地区不能用。</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要求：</a:t>
            </a:r>
            <a:r>
              <a:rPr lang="zh-CN" altLang="en-US" dirty="0">
                <a:latin typeface="微软雅黑" panose="020B0503020204020204" pitchFamily="34" charset="-122"/>
                <a:ea typeface="微软雅黑" panose="020B0503020204020204" pitchFamily="34" charset="-122"/>
              </a:rPr>
              <a:t>抹防潮层时，应先在基础墙顶的侧面抄出水平标高线，然后用直尺夹在基础墙两侧，尺面按水平标高线找准，然后摊铺防水砂浆，待初凝后再用木抹子收压一遍，做到平实且表面拉毛。</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梯形 13"/>
          <p:cNvSpPr/>
          <p:nvPr/>
        </p:nvSpPr>
        <p:spPr>
          <a:xfrm>
            <a:off x="805815" y="5538470"/>
            <a:ext cx="539750" cy="1079500"/>
          </a:xfrm>
          <a:prstGeom prst="trapezoid">
            <a:avLst>
              <a:gd name="adj" fmla="val 21563"/>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梯形 11"/>
          <p:cNvSpPr/>
          <p:nvPr/>
        </p:nvSpPr>
        <p:spPr>
          <a:xfrm>
            <a:off x="805815" y="4600539"/>
            <a:ext cx="540000" cy="882000"/>
          </a:xfrm>
          <a:prstGeom prst="trapezoid">
            <a:avLst>
              <a:gd name="adj" fmla="val 2156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梯形 9"/>
          <p:cNvSpPr/>
          <p:nvPr/>
        </p:nvSpPr>
        <p:spPr>
          <a:xfrm>
            <a:off x="805815" y="3662644"/>
            <a:ext cx="540000" cy="882000"/>
          </a:xfrm>
          <a:prstGeom prst="trapezoid">
            <a:avLst>
              <a:gd name="adj" fmla="val 21563"/>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梯形 8"/>
          <p:cNvSpPr/>
          <p:nvPr/>
        </p:nvSpPr>
        <p:spPr>
          <a:xfrm>
            <a:off x="805815" y="2355859"/>
            <a:ext cx="540000" cy="1242000"/>
          </a:xfrm>
          <a:prstGeom prst="trapezoid">
            <a:avLst>
              <a:gd name="adj" fmla="val 2156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梯形 6"/>
          <p:cNvSpPr/>
          <p:nvPr/>
        </p:nvSpPr>
        <p:spPr>
          <a:xfrm>
            <a:off x="805815" y="856329"/>
            <a:ext cx="540000" cy="1422000"/>
          </a:xfrm>
          <a:prstGeom prst="trapezoid">
            <a:avLst>
              <a:gd name="adj" fmla="val 2156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20845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八、注意事项</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任意多边形 7"/>
          <p:cNvSpPr/>
          <p:nvPr/>
        </p:nvSpPr>
        <p:spPr>
          <a:xfrm>
            <a:off x="924347" y="851029"/>
            <a:ext cx="10440000" cy="1440000"/>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accent2">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45" tIns="51586" rIns="179705" bIns="51586" anchor="ctr">
            <a:scene3d>
              <a:camera prst="obliqueTopLeft"/>
              <a:lightRig rig="threePt" dir="t"/>
            </a:scene3d>
          </a:bodyPr>
          <a:lstStyle/>
          <a:p>
            <a:pPr algn="just">
              <a:lnSpc>
                <a:spcPct val="150000"/>
              </a:lnSpc>
              <a:defRPr/>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a:t>
            </a:r>
            <a:r>
              <a:rPr lang="en-US" altLang="zh-CN" dirty="0">
                <a:solidFill>
                  <a:prstClr val="black">
                    <a:lumMod val="95000"/>
                    <a:lumOff val="5000"/>
                  </a:prstClr>
                </a:solidFill>
                <a:latin typeface="微软雅黑" panose="020B0503020204020204" pitchFamily="34" charset="-122"/>
                <a:ea typeface="微软雅黑" panose="020B0503020204020204" pitchFamily="34" charset="-122"/>
              </a:rPr>
              <a:t>1</a:t>
            </a: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铲灰常用的工具为瓦刀、大铲、小灰桶、灰斗。在小灰桶中取灰，最适宜于披灰法砌筑。若手法正确、熟练，灰浆就容易铺得平整和饱满。用瓦刀铲灰时，一般不将瓦刀贴近灰斗的长边，而应顺长边取灰，同时还要掌握好取灰的数量，尽量做到一刀灰一块砖。</a:t>
            </a:r>
            <a:endParaRPr lang="zh-CN" altLang="en-US"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0" name="任意多边形 7"/>
          <p:cNvSpPr/>
          <p:nvPr/>
        </p:nvSpPr>
        <p:spPr>
          <a:xfrm>
            <a:off x="924347" y="2338019"/>
            <a:ext cx="10440000" cy="1259840"/>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accent1">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45" tIns="51586" rIns="179705" bIns="51586" anchor="ctr"/>
          <a:lstStyle/>
          <a:p>
            <a:pPr algn="just">
              <a:lnSpc>
                <a:spcPct val="150000"/>
              </a:lnSpc>
              <a:defRPr/>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a:t>
            </a:r>
            <a:r>
              <a:rPr lang="en-US" altLang="zh-CN" dirty="0">
                <a:solidFill>
                  <a:prstClr val="black">
                    <a:lumMod val="95000"/>
                    <a:lumOff val="5000"/>
                  </a:prstClr>
                </a:solidFill>
                <a:latin typeface="微软雅黑" panose="020B0503020204020204" pitchFamily="34" charset="-122"/>
                <a:ea typeface="微软雅黑" panose="020B0503020204020204" pitchFamily="34" charset="-122"/>
              </a:rPr>
              <a:t>2</a:t>
            </a: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）基础的埋置深度不等高，呈踏步状时，砌砖时应先从低处砌起，不允许先砌上面后砌下面，在高低台阶接头处，下面台阶要砌长不小于 </a:t>
            </a:r>
            <a:r>
              <a:rPr lang="en-US" altLang="zh-CN" dirty="0">
                <a:solidFill>
                  <a:prstClr val="black">
                    <a:lumMod val="95000"/>
                    <a:lumOff val="5000"/>
                  </a:prstClr>
                </a:solidFill>
                <a:latin typeface="微软雅黑" panose="020B0503020204020204" pitchFamily="34" charset="-122"/>
                <a:ea typeface="微软雅黑" panose="020B0503020204020204" pitchFamily="34" charset="-122"/>
              </a:rPr>
              <a:t>50cm </a:t>
            </a: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的实砌体，砌到上面后与上面的砖一起退台。</a:t>
            </a:r>
            <a:endParaRPr lang="zh-CN" altLang="en-US"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3" name="任意多边形 7"/>
          <p:cNvSpPr/>
          <p:nvPr/>
        </p:nvSpPr>
        <p:spPr>
          <a:xfrm>
            <a:off x="924347" y="3644849"/>
            <a:ext cx="10440000" cy="899795"/>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accent6">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45" tIns="51586" rIns="179705" bIns="51586" anchor="ctr"/>
          <a:lstStyle/>
          <a:p>
            <a:pPr algn="just">
              <a:lnSpc>
                <a:spcPct val="150000"/>
              </a:lnSpc>
              <a:defRPr/>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a:t>
            </a:r>
            <a:r>
              <a:rPr lang="en-US" altLang="zh-CN" dirty="0">
                <a:solidFill>
                  <a:prstClr val="black">
                    <a:lumMod val="95000"/>
                    <a:lumOff val="5000"/>
                  </a:prstClr>
                </a:solidFill>
                <a:latin typeface="微软雅黑" panose="020B0503020204020204" pitchFamily="34" charset="-122"/>
                <a:ea typeface="微软雅黑" panose="020B0503020204020204" pitchFamily="34" charset="-122"/>
              </a:rPr>
              <a:t>3</a:t>
            </a: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）基础预留孔必须在砌筑时留出，位置要准确，不得事后凿基础。</a:t>
            </a:r>
            <a:endParaRPr lang="zh-CN" altLang="en-US"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6" name="任意多边形 7"/>
          <p:cNvSpPr/>
          <p:nvPr/>
        </p:nvSpPr>
        <p:spPr>
          <a:xfrm>
            <a:off x="924347" y="4591634"/>
            <a:ext cx="10440000" cy="899795"/>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accent4">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45" tIns="51586" rIns="179705" bIns="51586" anchor="ctr"/>
          <a:lstStyle/>
          <a:p>
            <a:pPr algn="just">
              <a:lnSpc>
                <a:spcPct val="150000"/>
              </a:lnSpc>
              <a:defRPr/>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a:t>
            </a:r>
            <a:r>
              <a:rPr lang="en-US" altLang="zh-CN" dirty="0">
                <a:solidFill>
                  <a:prstClr val="black">
                    <a:lumMod val="95000"/>
                    <a:lumOff val="5000"/>
                  </a:prstClr>
                </a:solidFill>
                <a:latin typeface="微软雅黑" panose="020B0503020204020204" pitchFamily="34" charset="-122"/>
                <a:ea typeface="微软雅黑" panose="020B0503020204020204" pitchFamily="34" charset="-122"/>
              </a:rPr>
              <a:t>4</a:t>
            </a: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）灰缝要饱满，每次收砌退台时应用稀砂浆灌缝，使立缝密实以抵御水的侵蚀。</a:t>
            </a:r>
            <a:endParaRPr lang="zh-CN" altLang="en-US" dirty="0">
              <a:solidFill>
                <a:prstClr val="black">
                  <a:lumMod val="95000"/>
                  <a:lumOff val="5000"/>
                </a:prstClr>
              </a:solidFill>
              <a:latin typeface="微软雅黑" panose="020B0503020204020204" pitchFamily="34" charset="-122"/>
              <a:ea typeface="微软雅黑" panose="020B0503020204020204" pitchFamily="34" charset="-122"/>
            </a:endParaRPr>
          </a:p>
        </p:txBody>
      </p:sp>
      <p:sp>
        <p:nvSpPr>
          <p:cNvPr id="39" name="任意多边形 7"/>
          <p:cNvSpPr/>
          <p:nvPr/>
        </p:nvSpPr>
        <p:spPr>
          <a:xfrm>
            <a:off x="924347" y="5538419"/>
            <a:ext cx="10440000" cy="1079500"/>
          </a:xfrm>
          <a:custGeom>
            <a:avLst/>
            <a:gdLst>
              <a:gd name="connsiteX0" fmla="*/ 0 w 4068548"/>
              <a:gd name="connsiteY0" fmla="*/ 0 h 1463497"/>
              <a:gd name="connsiteX1" fmla="*/ 4068548 w 4068548"/>
              <a:gd name="connsiteY1" fmla="*/ 0 h 1463497"/>
              <a:gd name="connsiteX2" fmla="*/ 4068548 w 4068548"/>
              <a:gd name="connsiteY2" fmla="*/ 1463497 h 1463497"/>
              <a:gd name="connsiteX3" fmla="*/ 0 w 4068548"/>
              <a:gd name="connsiteY3" fmla="*/ 1463497 h 1463497"/>
            </a:gdLst>
            <a:ahLst/>
            <a:cxnLst>
              <a:cxn ang="0">
                <a:pos x="connsiteX0" y="connsiteY0"/>
              </a:cxn>
              <a:cxn ang="0">
                <a:pos x="connsiteX1" y="connsiteY1"/>
              </a:cxn>
              <a:cxn ang="0">
                <a:pos x="connsiteX2" y="connsiteY2"/>
              </a:cxn>
              <a:cxn ang="0">
                <a:pos x="connsiteX3" y="connsiteY3"/>
              </a:cxn>
            </a:cxnLst>
            <a:rect l="l" t="t" r="r" b="b"/>
            <a:pathLst>
              <a:path w="4068548" h="1463497">
                <a:moveTo>
                  <a:pt x="0" y="0"/>
                </a:moveTo>
                <a:lnTo>
                  <a:pt x="4068548" y="0"/>
                </a:lnTo>
                <a:lnTo>
                  <a:pt x="4068548" y="1463497"/>
                </a:lnTo>
                <a:lnTo>
                  <a:pt x="0" y="1463497"/>
                </a:lnTo>
                <a:close/>
              </a:path>
            </a:pathLst>
          </a:custGeom>
          <a:solidFill>
            <a:schemeClr val="tx2">
              <a:lumMod val="20000"/>
              <a:lumOff val="8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45" tIns="51586" rIns="179705" bIns="51586" anchor="ctr"/>
          <a:lstStyle/>
          <a:p>
            <a:pPr algn="just">
              <a:lnSpc>
                <a:spcPct val="150000"/>
              </a:lnSpc>
              <a:defRPr/>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a:t>
            </a:r>
            <a:r>
              <a:rPr lang="en-US" altLang="zh-CN" dirty="0">
                <a:solidFill>
                  <a:prstClr val="black">
                    <a:lumMod val="95000"/>
                    <a:lumOff val="5000"/>
                  </a:prstClr>
                </a:solidFill>
                <a:latin typeface="微软雅黑" panose="020B0503020204020204" pitchFamily="34" charset="-122"/>
                <a:ea typeface="微软雅黑" panose="020B0503020204020204" pitchFamily="34" charset="-122"/>
              </a:rPr>
              <a:t>5</a:t>
            </a: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）基础墙砌完，经验收后进行回填，回填时应在墙的两侧同时进行，以免单面填土使基础墙在土压力下变形。</a:t>
            </a:r>
            <a:endParaRPr lang="zh-CN" altLang="en-US" dirty="0">
              <a:solidFill>
                <a:prstClr val="black">
                  <a:lumMod val="95000"/>
                  <a:lumOff val="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0" grpId="0" bldLvl="0" animBg="1"/>
      <p:bldP spid="33" grpId="0" bldLvl="0" animBg="1"/>
      <p:bldP spid="36" grpId="0" bldLvl="0" animBg="1"/>
      <p:bldP spid="3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3503271" y="3499578"/>
            <a:ext cx="5185459"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砖墙体施工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二</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6"/>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7"/>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
        <p:nvSpPr>
          <p:cNvPr id="21" name="波形 3"/>
          <p:cNvSpPr/>
          <p:nvPr>
            <p:custDataLst>
              <p:tags r:id="rId8"/>
            </p:custDataLst>
          </p:nvPr>
        </p:nvSpPr>
        <p:spPr>
          <a:xfrm>
            <a:off x="4565015" y="1608773"/>
            <a:ext cx="1206000" cy="740410"/>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等腰三角形 9"/>
          <p:cNvSpPr/>
          <p:nvPr>
            <p:custDataLst>
              <p:tags r:id="rId9"/>
            </p:custDataLst>
          </p:nvPr>
        </p:nvSpPr>
        <p:spPr>
          <a:xfrm rot="16200000">
            <a:off x="3915410" y="1785303"/>
            <a:ext cx="911225" cy="3873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6" name="波形 5"/>
          <p:cNvSpPr/>
          <p:nvPr>
            <p:custDataLst>
              <p:tags r:id="rId10"/>
            </p:custDataLst>
          </p:nvPr>
        </p:nvSpPr>
        <p:spPr>
          <a:xfrm>
            <a:off x="4565650" y="3090228"/>
            <a:ext cx="1206000" cy="740410"/>
          </a:xfrm>
          <a:prstGeom prst="wav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7" name="等腰三角形 10"/>
          <p:cNvSpPr/>
          <p:nvPr>
            <p:custDataLst>
              <p:tags r:id="rId11"/>
            </p:custDataLst>
          </p:nvPr>
        </p:nvSpPr>
        <p:spPr>
          <a:xfrm rot="16200000">
            <a:off x="3916045" y="3266123"/>
            <a:ext cx="911225" cy="38735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2" name="波形 7"/>
          <p:cNvSpPr/>
          <p:nvPr>
            <p:custDataLst>
              <p:tags r:id="rId12"/>
            </p:custDataLst>
          </p:nvPr>
        </p:nvSpPr>
        <p:spPr>
          <a:xfrm>
            <a:off x="4565015" y="4570413"/>
            <a:ext cx="1206000" cy="740410"/>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8" name="等腰三角形 11"/>
          <p:cNvSpPr/>
          <p:nvPr>
            <p:custDataLst>
              <p:tags r:id="rId13"/>
            </p:custDataLst>
          </p:nvPr>
        </p:nvSpPr>
        <p:spPr>
          <a:xfrm rot="16200000">
            <a:off x="3915410" y="4746308"/>
            <a:ext cx="911225" cy="38735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波形 4"/>
          <p:cNvSpPr/>
          <p:nvPr>
            <p:custDataLst>
              <p:tags r:id="rId14"/>
            </p:custDataLst>
          </p:nvPr>
        </p:nvSpPr>
        <p:spPr>
          <a:xfrm>
            <a:off x="6281420" y="2349183"/>
            <a:ext cx="1206000" cy="740410"/>
          </a:xfrm>
          <a:prstGeom prst="wav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3" name="等腰三角形 12"/>
          <p:cNvSpPr/>
          <p:nvPr>
            <p:custDataLst>
              <p:tags r:id="rId15"/>
            </p:custDataLst>
          </p:nvPr>
        </p:nvSpPr>
        <p:spPr>
          <a:xfrm rot="5400000" flipH="1">
            <a:off x="7223760" y="2525713"/>
            <a:ext cx="911225" cy="3873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5" name="波形 6"/>
          <p:cNvSpPr/>
          <p:nvPr>
            <p:custDataLst>
              <p:tags r:id="rId16"/>
            </p:custDataLst>
          </p:nvPr>
        </p:nvSpPr>
        <p:spPr>
          <a:xfrm>
            <a:off x="6281420" y="3830003"/>
            <a:ext cx="1206000" cy="740410"/>
          </a:xfrm>
          <a:prstGeom prst="wav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6" name="等腰三角形 19"/>
          <p:cNvSpPr/>
          <p:nvPr>
            <p:custDataLst>
              <p:tags r:id="rId17"/>
            </p:custDataLst>
          </p:nvPr>
        </p:nvSpPr>
        <p:spPr>
          <a:xfrm rot="5400000" flipH="1">
            <a:off x="7223760" y="4005898"/>
            <a:ext cx="911225" cy="38735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8" name="波形 8"/>
          <p:cNvSpPr/>
          <p:nvPr>
            <p:custDataLst>
              <p:tags r:id="rId18"/>
            </p:custDataLst>
          </p:nvPr>
        </p:nvSpPr>
        <p:spPr>
          <a:xfrm>
            <a:off x="6273800" y="5310823"/>
            <a:ext cx="1206000" cy="740410"/>
          </a:xfrm>
          <a:prstGeom prst="wav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9" name="等腰三角形 20"/>
          <p:cNvSpPr/>
          <p:nvPr>
            <p:custDataLst>
              <p:tags r:id="rId19"/>
            </p:custDataLst>
          </p:nvPr>
        </p:nvSpPr>
        <p:spPr>
          <a:xfrm rot="5400000" flipH="1">
            <a:off x="7223760" y="5486718"/>
            <a:ext cx="911225" cy="38735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0" name="文本框 57"/>
          <p:cNvSpPr txBox="1"/>
          <p:nvPr>
            <p:custDataLst>
              <p:tags r:id="rId20"/>
            </p:custDataLst>
          </p:nvPr>
        </p:nvSpPr>
        <p:spPr>
          <a:xfrm>
            <a:off x="530860" y="1717675"/>
            <a:ext cx="2693035" cy="520700"/>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accent1"/>
                </a:solidFill>
                <a:uFillTx/>
                <a:latin typeface="Microsoft YaHei Bold" panose="020B0503020204020204" charset="-122"/>
                <a:ea typeface="Microsoft YaHei Bold" panose="020B0503020204020204" charset="-122"/>
                <a:cs typeface="Microsoft YaHei Regular" panose="020B0503020204020204" charset="-122"/>
              </a:rPr>
              <a:t>了解墙体的作用和工程类型。</a:t>
            </a:r>
            <a:endParaRPr lang="zh-CN" altLang="en-US" b="1" spc="300">
              <a:solidFill>
                <a:schemeClr val="accent1"/>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52" name="文本框 36"/>
          <p:cNvSpPr txBox="1"/>
          <p:nvPr>
            <p:custDataLst>
              <p:tags r:id="rId21"/>
            </p:custDataLst>
          </p:nvPr>
        </p:nvSpPr>
        <p:spPr>
          <a:xfrm>
            <a:off x="514985" y="3185160"/>
            <a:ext cx="2693035" cy="553720"/>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tx1">
                    <a:lumMod val="75000"/>
                    <a:lumOff val="25000"/>
                  </a:schemeClr>
                </a:solidFill>
                <a:uFillTx/>
                <a:latin typeface="Microsoft YaHei Bold" panose="020B0503020204020204" charset="-122"/>
                <a:ea typeface="Microsoft YaHei Bold" panose="020B0503020204020204" charset="-122"/>
                <a:cs typeface="Microsoft YaHei Regular" panose="020B0503020204020204" charset="-122"/>
              </a:rPr>
              <a:t>理解墙体的力学性能要求。</a:t>
            </a:r>
            <a:endParaRPr lang="zh-CN" altLang="en-US" b="1" spc="300">
              <a:solidFill>
                <a:schemeClr val="tx1">
                  <a:lumMod val="75000"/>
                  <a:lumOff val="25000"/>
                </a:schemeClr>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55" name="文本框 40"/>
          <p:cNvSpPr txBox="1"/>
          <p:nvPr>
            <p:custDataLst>
              <p:tags r:id="rId22"/>
            </p:custDataLst>
          </p:nvPr>
        </p:nvSpPr>
        <p:spPr>
          <a:xfrm>
            <a:off x="530860" y="4652645"/>
            <a:ext cx="2693035" cy="551815"/>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accent5"/>
                </a:solidFill>
                <a:uFillTx/>
                <a:latin typeface="Microsoft YaHei Bold" panose="020B0503020204020204" charset="-122"/>
                <a:ea typeface="Microsoft YaHei Bold" panose="020B0503020204020204" charset="-122"/>
                <a:cs typeface="Microsoft YaHei Regular" panose="020B0503020204020204" charset="-122"/>
              </a:rPr>
              <a:t>能编制墙体施工技术交底。</a:t>
            </a:r>
            <a:endParaRPr lang="zh-CN" altLang="en-US" b="1" spc="300">
              <a:solidFill>
                <a:schemeClr val="accent5"/>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57" name="文本框 43"/>
          <p:cNvSpPr txBox="1"/>
          <p:nvPr>
            <p:custDataLst>
              <p:tags r:id="rId23"/>
            </p:custDataLst>
          </p:nvPr>
        </p:nvSpPr>
        <p:spPr>
          <a:xfrm flipH="1">
            <a:off x="8875395" y="2432685"/>
            <a:ext cx="2813050" cy="553720"/>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b="1" spc="300">
                <a:solidFill>
                  <a:schemeClr val="accent2"/>
                </a:solidFill>
                <a:uFillTx/>
                <a:latin typeface="Microsoft YaHei Bold" panose="020B0503020204020204" charset="-122"/>
                <a:ea typeface="Microsoft YaHei Bold" panose="020B0503020204020204" charset="-122"/>
                <a:cs typeface="Microsoft YaHei Regular" panose="020B0503020204020204" charset="-122"/>
              </a:rPr>
              <a:t>掌握墙体的一般构造要求和抗震构造要求。</a:t>
            </a:r>
            <a:endParaRPr lang="zh-CN" altLang="en-US" b="1" spc="300">
              <a:solidFill>
                <a:schemeClr val="accent2"/>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60" name="文本框 46"/>
          <p:cNvSpPr txBox="1"/>
          <p:nvPr>
            <p:custDataLst>
              <p:tags r:id="rId24"/>
            </p:custDataLst>
          </p:nvPr>
        </p:nvSpPr>
        <p:spPr>
          <a:xfrm flipH="1">
            <a:off x="8875395" y="3912870"/>
            <a:ext cx="2813050" cy="554355"/>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b="1" spc="300">
                <a:solidFill>
                  <a:schemeClr val="accent4"/>
                </a:solidFill>
                <a:uFillTx/>
                <a:latin typeface="Microsoft YaHei Bold" panose="020B0503020204020204" charset="-122"/>
                <a:ea typeface="Microsoft YaHei Bold" panose="020B0503020204020204" charset="-122"/>
                <a:cs typeface="Microsoft YaHei Regular" panose="020B0503020204020204" charset="-122"/>
              </a:rPr>
              <a:t>能正确阅读工程图纸，对墙体进行分类。</a:t>
            </a:r>
            <a:endParaRPr lang="zh-CN" altLang="en-US" b="1" spc="300">
              <a:solidFill>
                <a:schemeClr val="accent4"/>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62" name="文本框 49"/>
          <p:cNvSpPr txBox="1"/>
          <p:nvPr>
            <p:custDataLst>
              <p:tags r:id="rId25"/>
            </p:custDataLst>
          </p:nvPr>
        </p:nvSpPr>
        <p:spPr>
          <a:xfrm flipH="1">
            <a:off x="8875395" y="5215255"/>
            <a:ext cx="2813050" cy="911225"/>
          </a:xfrm>
          <a:prstGeom prst="rect">
            <a:avLst/>
          </a:prstGeom>
          <a:noFill/>
        </p:spPr>
        <p:txBody>
          <a:bodyPr wrap="square" bIns="0" rtlCol="0">
            <a:noAutofit/>
          </a:bodyPr>
          <a:p>
            <a:pPr algn="l"/>
            <a:r>
              <a:rPr lang="zh-CN" altLang="en-US" b="1" spc="300">
                <a:solidFill>
                  <a:schemeClr val="accent6">
                    <a:lumMod val="90000"/>
                  </a:schemeClr>
                </a:solidFill>
                <a:uFillTx/>
                <a:latin typeface="Microsoft YaHei Bold" panose="020B0503020204020204" charset="-122"/>
                <a:ea typeface="Microsoft YaHei Bold" panose="020B0503020204020204" charset="-122"/>
              </a:rPr>
              <a:t>培养良好的职业道德、健全的人格品质、正确的价值取向。</a:t>
            </a:r>
            <a:endParaRPr lang="zh-CN" altLang="en-US" b="1" spc="300">
              <a:solidFill>
                <a:schemeClr val="accent6">
                  <a:lumMod val="90000"/>
                </a:schemeClr>
              </a:solidFill>
              <a:uFillTx/>
              <a:latin typeface="Microsoft YaHei Bold" panose="020B0503020204020204" charset="-122"/>
              <a:ea typeface="Microsoft YaHei Bold" panose="020B0503020204020204" charset="-122"/>
            </a:endParaRPr>
          </a:p>
        </p:txBody>
      </p:sp>
      <p:sp>
        <p:nvSpPr>
          <p:cNvPr id="64" name="文本框 53"/>
          <p:cNvSpPr txBox="1"/>
          <p:nvPr>
            <p:custDataLst>
              <p:tags r:id="rId26"/>
            </p:custDataLst>
          </p:nvPr>
        </p:nvSpPr>
        <p:spPr>
          <a:xfrm>
            <a:off x="4565015" y="1779588"/>
            <a:ext cx="372745" cy="398780"/>
          </a:xfrm>
          <a:prstGeom prst="rect">
            <a:avLst/>
          </a:prstGeom>
          <a:noFill/>
        </p:spPr>
        <p:txBody>
          <a:bodyPr wrap="square" rtlCol="0">
            <a:normAutofit/>
          </a:bodyPr>
          <a:p>
            <a:pPr algn="ctr"/>
            <a:r>
              <a:rPr lang="en-US" altLang="zh-CN" sz="2000" dirty="0">
                <a:solidFill>
                  <a:schemeClr val="bg2"/>
                </a:solidFill>
                <a:latin typeface="思源黑体 CN Bold" panose="020B0800000000000000" charset="-122"/>
                <a:ea typeface="思源黑体 CN Bold" panose="020B0800000000000000" charset="-122"/>
              </a:rPr>
              <a:t>1</a:t>
            </a:r>
            <a:endParaRPr lang="en-US" altLang="zh-CN" sz="2000" dirty="0">
              <a:solidFill>
                <a:schemeClr val="bg2"/>
              </a:solidFill>
              <a:latin typeface="思源黑体 CN Bold" panose="020B0800000000000000" charset="-122"/>
              <a:ea typeface="思源黑体 CN Bold" panose="020B0800000000000000" charset="-122"/>
            </a:endParaRPr>
          </a:p>
        </p:txBody>
      </p:sp>
      <p:sp>
        <p:nvSpPr>
          <p:cNvPr id="65" name="文本框 18"/>
          <p:cNvSpPr txBox="1"/>
          <p:nvPr>
            <p:custDataLst>
              <p:tags r:id="rId27"/>
            </p:custDataLst>
          </p:nvPr>
        </p:nvSpPr>
        <p:spPr>
          <a:xfrm>
            <a:off x="7113270" y="251999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2</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66" name="文本框 22"/>
          <p:cNvSpPr txBox="1"/>
          <p:nvPr>
            <p:custDataLst>
              <p:tags r:id="rId28"/>
            </p:custDataLst>
          </p:nvPr>
        </p:nvSpPr>
        <p:spPr>
          <a:xfrm>
            <a:off x="4565650" y="326040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3</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67" name="文本框 23"/>
          <p:cNvSpPr txBox="1"/>
          <p:nvPr>
            <p:custDataLst>
              <p:tags r:id="rId29"/>
            </p:custDataLst>
          </p:nvPr>
        </p:nvSpPr>
        <p:spPr>
          <a:xfrm>
            <a:off x="7113270" y="400081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4</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68" name="文本框 24"/>
          <p:cNvSpPr txBox="1"/>
          <p:nvPr>
            <p:custDataLst>
              <p:tags r:id="rId30"/>
            </p:custDataLst>
          </p:nvPr>
        </p:nvSpPr>
        <p:spPr>
          <a:xfrm>
            <a:off x="4565015" y="4741228"/>
            <a:ext cx="372745" cy="398780"/>
          </a:xfrm>
          <a:prstGeom prst="rect">
            <a:avLst/>
          </a:prstGeom>
          <a:noFill/>
        </p:spPr>
        <p:txBody>
          <a:bodyPr wrap="square" rtlCol="0">
            <a:normAutofit/>
          </a:bodyPr>
          <a:p>
            <a:pPr algn="ctr"/>
            <a:r>
              <a:rPr lang="en-US" altLang="zh-CN" sz="2000">
                <a:solidFill>
                  <a:schemeClr val="bg2"/>
                </a:solidFill>
                <a:latin typeface="思源黑体 CN Bold" panose="020B0800000000000000" charset="-122"/>
                <a:ea typeface="思源黑体 CN Bold" panose="020B0800000000000000" charset="-122"/>
              </a:rPr>
              <a:t>5</a:t>
            </a:r>
            <a:endParaRPr lang="en-US" altLang="zh-CN" sz="2000">
              <a:solidFill>
                <a:schemeClr val="bg2"/>
              </a:solidFill>
              <a:latin typeface="思源黑体 CN Bold" panose="020B0800000000000000" charset="-122"/>
              <a:ea typeface="思源黑体 CN Bold" panose="020B0800000000000000" charset="-122"/>
            </a:endParaRPr>
          </a:p>
        </p:txBody>
      </p:sp>
      <p:sp>
        <p:nvSpPr>
          <p:cNvPr id="69" name="文本框 25"/>
          <p:cNvSpPr txBox="1"/>
          <p:nvPr>
            <p:custDataLst>
              <p:tags r:id="rId31"/>
            </p:custDataLst>
          </p:nvPr>
        </p:nvSpPr>
        <p:spPr>
          <a:xfrm>
            <a:off x="7112635" y="5481638"/>
            <a:ext cx="373380" cy="398780"/>
          </a:xfrm>
          <a:prstGeom prst="rect">
            <a:avLst/>
          </a:prstGeom>
          <a:noFill/>
        </p:spPr>
        <p:txBody>
          <a:bodyPr wrap="square" rtlCol="0">
            <a:normAutofit/>
          </a:bodyPr>
          <a:p>
            <a:pPr algn="ctr"/>
            <a:r>
              <a:rPr lang="en-US" altLang="zh-CN" sz="2000">
                <a:solidFill>
                  <a:schemeClr val="bg2"/>
                </a:solidFill>
                <a:latin typeface="思源黑体 CN Bold" panose="020B0800000000000000" charset="-122"/>
                <a:ea typeface="思源黑体 CN Bold" panose="020B0800000000000000" charset="-122"/>
              </a:rPr>
              <a:t>6</a:t>
            </a:r>
            <a:endParaRPr lang="en-US" altLang="zh-CN" sz="2000">
              <a:solidFill>
                <a:schemeClr val="bg2"/>
              </a:solidFill>
              <a:latin typeface="思源黑体 CN Bold" panose="020B0800000000000000" charset="-122"/>
              <a:ea typeface="思源黑体 CN Bold" panose="020B0800000000000000" charset="-122"/>
            </a:endParaRPr>
          </a:p>
        </p:txBody>
      </p:sp>
      <p:cxnSp>
        <p:nvCxnSpPr>
          <p:cNvPr id="70" name="直接连接符 2"/>
          <p:cNvCxnSpPr/>
          <p:nvPr>
            <p:custDataLst>
              <p:tags r:id="rId32"/>
            </p:custDataLst>
          </p:nvPr>
        </p:nvCxnSpPr>
        <p:spPr>
          <a:xfrm>
            <a:off x="3299460" y="1979613"/>
            <a:ext cx="802005" cy="0"/>
          </a:xfrm>
          <a:prstGeom prst="line">
            <a:avLst/>
          </a:prstGeom>
          <a:ln>
            <a:solidFill>
              <a:schemeClr val="accent1"/>
            </a:solidFill>
          </a:ln>
        </p:spPr>
        <p:style>
          <a:lnRef idx="3">
            <a:schemeClr val="accent1"/>
          </a:lnRef>
          <a:fillRef idx="0">
            <a:schemeClr val="accent1"/>
          </a:fillRef>
          <a:effectRef idx="2">
            <a:schemeClr val="accent1"/>
          </a:effectRef>
          <a:fontRef idx="minor">
            <a:schemeClr val="tx1"/>
          </a:fontRef>
        </p:style>
      </p:cxnSp>
      <p:cxnSp>
        <p:nvCxnSpPr>
          <p:cNvPr id="71" name="直接连接符 27"/>
          <p:cNvCxnSpPr/>
          <p:nvPr>
            <p:custDataLst>
              <p:tags r:id="rId33"/>
            </p:custDataLst>
          </p:nvPr>
        </p:nvCxnSpPr>
        <p:spPr>
          <a:xfrm>
            <a:off x="3299460" y="3459798"/>
            <a:ext cx="802005" cy="0"/>
          </a:xfrm>
          <a:prstGeom prst="line">
            <a:avLst/>
          </a:prstGeom>
          <a:ln>
            <a:solidFill>
              <a:schemeClr val="accent3"/>
            </a:solidFill>
          </a:ln>
        </p:spPr>
        <p:style>
          <a:lnRef idx="3">
            <a:schemeClr val="accent1"/>
          </a:lnRef>
          <a:fillRef idx="0">
            <a:schemeClr val="accent1"/>
          </a:fillRef>
          <a:effectRef idx="2">
            <a:schemeClr val="accent1"/>
          </a:effectRef>
          <a:fontRef idx="minor">
            <a:schemeClr val="tx1"/>
          </a:fontRef>
        </p:style>
      </p:cxnSp>
      <p:cxnSp>
        <p:nvCxnSpPr>
          <p:cNvPr id="72" name="直接连接符 28"/>
          <p:cNvCxnSpPr/>
          <p:nvPr>
            <p:custDataLst>
              <p:tags r:id="rId34"/>
            </p:custDataLst>
          </p:nvPr>
        </p:nvCxnSpPr>
        <p:spPr>
          <a:xfrm>
            <a:off x="3299460" y="4939983"/>
            <a:ext cx="802005" cy="0"/>
          </a:xfrm>
          <a:prstGeom prst="line">
            <a:avLst/>
          </a:prstGeom>
          <a:ln>
            <a:solidFill>
              <a:schemeClr val="accent5"/>
            </a:solidFill>
          </a:ln>
        </p:spPr>
        <p:style>
          <a:lnRef idx="3">
            <a:schemeClr val="accent1"/>
          </a:lnRef>
          <a:fillRef idx="0">
            <a:schemeClr val="accent1"/>
          </a:fillRef>
          <a:effectRef idx="2">
            <a:schemeClr val="accent1"/>
          </a:effectRef>
          <a:fontRef idx="minor">
            <a:schemeClr val="tx1"/>
          </a:fontRef>
        </p:style>
      </p:cxnSp>
      <p:cxnSp>
        <p:nvCxnSpPr>
          <p:cNvPr id="73" name="直接连接符 29"/>
          <p:cNvCxnSpPr/>
          <p:nvPr>
            <p:custDataLst>
              <p:tags r:id="rId35"/>
            </p:custDataLst>
          </p:nvPr>
        </p:nvCxnSpPr>
        <p:spPr>
          <a:xfrm>
            <a:off x="7973060" y="2719388"/>
            <a:ext cx="802005" cy="0"/>
          </a:xfrm>
          <a:prstGeom prst="line">
            <a:avLst/>
          </a:prstGeom>
          <a:ln>
            <a:solidFill>
              <a:schemeClr val="accent2"/>
            </a:solidFill>
          </a:ln>
        </p:spPr>
        <p:style>
          <a:lnRef idx="3">
            <a:schemeClr val="accent1"/>
          </a:lnRef>
          <a:fillRef idx="0">
            <a:schemeClr val="accent1"/>
          </a:fillRef>
          <a:effectRef idx="2">
            <a:schemeClr val="accent1"/>
          </a:effectRef>
          <a:fontRef idx="minor">
            <a:schemeClr val="tx1"/>
          </a:fontRef>
        </p:style>
      </p:cxnSp>
      <p:cxnSp>
        <p:nvCxnSpPr>
          <p:cNvPr id="74" name="直接连接符 30"/>
          <p:cNvCxnSpPr/>
          <p:nvPr>
            <p:custDataLst>
              <p:tags r:id="rId36"/>
            </p:custDataLst>
          </p:nvPr>
        </p:nvCxnSpPr>
        <p:spPr>
          <a:xfrm>
            <a:off x="7973060" y="4199573"/>
            <a:ext cx="802005" cy="0"/>
          </a:xfrm>
          <a:prstGeom prst="line">
            <a:avLst/>
          </a:prstGeom>
          <a:ln>
            <a:solidFill>
              <a:schemeClr val="accent4"/>
            </a:solidFill>
          </a:ln>
        </p:spPr>
        <p:style>
          <a:lnRef idx="3">
            <a:schemeClr val="accent1"/>
          </a:lnRef>
          <a:fillRef idx="0">
            <a:schemeClr val="accent1"/>
          </a:fillRef>
          <a:effectRef idx="2">
            <a:schemeClr val="accent1"/>
          </a:effectRef>
          <a:fontRef idx="minor">
            <a:schemeClr val="tx1"/>
          </a:fontRef>
        </p:style>
      </p:cxnSp>
      <p:cxnSp>
        <p:nvCxnSpPr>
          <p:cNvPr id="75" name="直接连接符 31"/>
          <p:cNvCxnSpPr/>
          <p:nvPr>
            <p:custDataLst>
              <p:tags r:id="rId37"/>
            </p:custDataLst>
          </p:nvPr>
        </p:nvCxnSpPr>
        <p:spPr>
          <a:xfrm>
            <a:off x="7973060" y="5679758"/>
            <a:ext cx="802005" cy="0"/>
          </a:xfrm>
          <a:prstGeom prst="line">
            <a:avLst/>
          </a:prstGeom>
          <a:ln>
            <a:solidFill>
              <a:schemeClr val="accent6"/>
            </a:solidFill>
          </a:ln>
        </p:spPr>
        <p:style>
          <a:lnRef idx="3">
            <a:schemeClr val="accent1"/>
          </a:lnRef>
          <a:fillRef idx="0">
            <a:schemeClr val="accent1"/>
          </a:fillRef>
          <a:effectRef idx="2">
            <a:schemeClr val="accent1"/>
          </a:effectRef>
          <a:fontRef idx="minor">
            <a:schemeClr val="tx1"/>
          </a:fontRef>
        </p:style>
      </p:cxnSp>
      <p:pic>
        <p:nvPicPr>
          <p:cNvPr id="76" name="图片 33" descr="32313538333630393b32313538333731393bcbd1cbf7bfceb3cc"/>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3501073" y="2106613"/>
            <a:ext cx="398780" cy="398780"/>
          </a:xfrm>
          <a:prstGeom prst="rect">
            <a:avLst/>
          </a:prstGeom>
        </p:spPr>
      </p:pic>
      <p:pic>
        <p:nvPicPr>
          <p:cNvPr id="77" name="图片 34" descr="32313538333630393b32313538333730393bbed9cad6cce1ceca"/>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3501073" y="3586798"/>
            <a:ext cx="398780" cy="398780"/>
          </a:xfrm>
          <a:prstGeom prst="rect">
            <a:avLst/>
          </a:prstGeom>
        </p:spPr>
      </p:pic>
      <p:pic>
        <p:nvPicPr>
          <p:cNvPr id="78" name="图片 35" descr="32313538333630393b32313538333731303bbdbbd7f7d2b5"/>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3500755" y="5070793"/>
            <a:ext cx="391160" cy="391160"/>
          </a:xfrm>
          <a:prstGeom prst="rect">
            <a:avLst/>
          </a:prstGeom>
        </p:spPr>
      </p:pic>
      <p:pic>
        <p:nvPicPr>
          <p:cNvPr id="79" name="图片 38" descr="32313538333630393b32313538333731363bd1a7cfb0d0a1d7e9"/>
          <p:cNvPicPr>
            <a:picLocks noChangeAspect="1"/>
          </p:cNvPicPr>
          <p:nvPr>
            <p:custDataLst>
              <p:tags r:id="rId47"/>
            </p:custDataLst>
          </p:nvPr>
        </p:nvPicPr>
        <p:blipFill>
          <a:blip r:embed="rId48">
            <a:extLst>
              <a:ext uri="{96DAC541-7B7A-43D3-8B79-37D633B846F1}">
                <asvg:svgBlip xmlns:asvg="http://schemas.microsoft.com/office/drawing/2016/SVG/main" r:embed="rId49"/>
              </a:ext>
            </a:extLst>
          </a:blip>
          <a:stretch>
            <a:fillRect/>
          </a:stretch>
        </p:blipFill>
        <p:spPr>
          <a:xfrm>
            <a:off x="8178483" y="4331018"/>
            <a:ext cx="391160" cy="391160"/>
          </a:xfrm>
          <a:prstGeom prst="rect">
            <a:avLst/>
          </a:prstGeom>
        </p:spPr>
      </p:pic>
      <p:pic>
        <p:nvPicPr>
          <p:cNvPr id="80" name="图片 39" descr="32313538333630393b32313538333731353bd1a7cfb0d6facad6"/>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a:off x="8174673" y="2847023"/>
            <a:ext cx="398780" cy="398780"/>
          </a:xfrm>
          <a:prstGeom prst="rect">
            <a:avLst/>
          </a:prstGeom>
        </p:spPr>
      </p:pic>
      <p:pic>
        <p:nvPicPr>
          <p:cNvPr id="81" name="图片 42" descr="32313538333630393b32313538333732313bb6fac2f3"/>
          <p:cNvPicPr>
            <a:picLocks noChangeAspect="1"/>
          </p:cNvPicPr>
          <p:nvPr>
            <p:custDataLst>
              <p:tags r:id="rId53"/>
            </p:custDataLst>
          </p:nvPr>
        </p:nvPicPr>
        <p:blipFill>
          <a:blip r:embed="rId54">
            <a:extLst>
              <a:ext uri="{96DAC541-7B7A-43D3-8B79-37D633B846F1}">
                <asvg:svgBlip xmlns:asvg="http://schemas.microsoft.com/office/drawing/2016/SVG/main" r:embed="rId55"/>
              </a:ext>
            </a:extLst>
          </a:blip>
          <a:stretch>
            <a:fillRect/>
          </a:stretch>
        </p:blipFill>
        <p:spPr>
          <a:xfrm>
            <a:off x="8178483" y="5811203"/>
            <a:ext cx="391160" cy="391160"/>
          </a:xfrm>
          <a:prstGeom prst="rect">
            <a:avLst/>
          </a:prstGeom>
        </p:spPr>
      </p:pic>
    </p:spTree>
    <p:custDataLst>
      <p:tags r:id="rId5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31313" y="143843"/>
            <a:ext cx="2672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一、墙体的作用</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47004" y="1302698"/>
            <a:ext cx="10848625" cy="3731278"/>
          </a:xfrm>
          <a:prstGeom prst="rect">
            <a:avLst/>
          </a:prstGeom>
        </p:spPr>
        <p:txBody>
          <a:bodyPr wrap="square">
            <a:spAutoFit/>
          </a:bodyPr>
          <a:lstStyle/>
          <a:p>
            <a:pPr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墙是建筑物的重要组成部分。</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在一般民用建筑中，墙体的重量占建筑物总重量的 </a:t>
            </a:r>
            <a:r>
              <a:rPr lang="en-US" altLang="zh-CN" sz="2000" dirty="0">
                <a:latin typeface="微软雅黑" panose="020B0503020204020204" pitchFamily="34" charset="-122"/>
                <a:ea typeface="微软雅黑" panose="020B0503020204020204" pitchFamily="34" charset="-122"/>
              </a:rPr>
              <a:t>40%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65%</a:t>
            </a:r>
            <a:r>
              <a:rPr lang="zh-CN" altLang="en-US" sz="2000" dirty="0">
                <a:latin typeface="微软雅黑" panose="020B0503020204020204" pitchFamily="34" charset="-122"/>
                <a:ea typeface="微软雅黑" panose="020B0503020204020204" pitchFamily="34" charset="-122"/>
              </a:rPr>
              <a:t>，其造价占工程总造价的</a:t>
            </a:r>
            <a:r>
              <a:rPr lang="en-US" altLang="zh-CN" sz="2000" dirty="0">
                <a:latin typeface="微软雅黑" panose="020B0503020204020204" pitchFamily="34" charset="-122"/>
                <a:ea typeface="微软雅黑" panose="020B0503020204020204" pitchFamily="34" charset="-122"/>
              </a:rPr>
              <a:t>30%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40%</a:t>
            </a:r>
            <a:r>
              <a:rPr lang="zh-CN" altLang="en-US" sz="2000" dirty="0">
                <a:latin typeface="微软雅黑" panose="020B0503020204020204" pitchFamily="34" charset="-122"/>
                <a:ea typeface="微软雅黑" panose="020B0503020204020204" pitchFamily="34" charset="-122"/>
              </a:rPr>
              <a:t>。由于砌块易于生产和施工、造价低廉等原因，使之至今仍是我国墙体的主导材料。</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accent6"/>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墙体具有承重、围护和分隔的作用。</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墙体承受楼（屋面）板传来的荷载、自重荷载和风荷载的作用，要求其具有足够的承载力和稳定性；外墙起着抵御自然界各种因素对室内侵袭的作用，要求其具有保温、隔热、防风、挡雨等方面的能力；内墙把房屋内部划分为若干房间和使用空间，起着分隔的作用。</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18613" y="143843"/>
            <a:ext cx="2672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二、墙体的类型</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5" name="矩形 44"/>
          <p:cNvSpPr/>
          <p:nvPr/>
        </p:nvSpPr>
        <p:spPr>
          <a:xfrm>
            <a:off x="3488690" y="3486150"/>
            <a:ext cx="2795905" cy="403225"/>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按结构受力情况不同分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6" name="矩形 45"/>
          <p:cNvSpPr/>
          <p:nvPr/>
        </p:nvSpPr>
        <p:spPr>
          <a:xfrm>
            <a:off x="3489325" y="1622425"/>
            <a:ext cx="2768600" cy="403225"/>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34" charset="-122"/>
                <a:ea typeface="微软雅黑" panose="020B0503020204020204" pitchFamily="34" charset="-122"/>
              </a:rPr>
              <a:t>按平面上所处位置不同分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407785" y="3394916"/>
            <a:ext cx="2294270" cy="584648"/>
          </a:xfrm>
          <a:prstGeom prst="rect">
            <a:avLst/>
          </a:prstGeom>
          <a:solidFill>
            <a:schemeClr val="accent4"/>
          </a:solidFill>
          <a:ln>
            <a:noFill/>
          </a:ln>
          <a:effectLst>
            <a:outerShdw blurRad="50800" dist="38100" dir="8100000" algn="tr"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sz="2800" b="1" dirty="0">
                <a:solidFill>
                  <a:schemeClr val="bg1"/>
                </a:solidFill>
                <a:latin typeface="Franklin Gothic Book" panose="020B0503020102020204" pitchFamily="34" charset="0"/>
              </a:rPr>
              <a:t>墙体</a:t>
            </a:r>
            <a:endParaRPr lang="zh-CN" altLang="en-US" sz="2800" b="1" dirty="0">
              <a:solidFill>
                <a:schemeClr val="bg1"/>
              </a:solidFill>
              <a:latin typeface="Franklin Gothic Book" panose="020B0503020102020204" pitchFamily="34" charset="0"/>
            </a:endParaRPr>
          </a:p>
        </p:txBody>
      </p:sp>
      <p:sp>
        <p:nvSpPr>
          <p:cNvPr id="55" name="矩形 54"/>
          <p:cNvSpPr/>
          <p:nvPr/>
        </p:nvSpPr>
        <p:spPr>
          <a:xfrm>
            <a:off x="6819270" y="3018652"/>
            <a:ext cx="1149760" cy="397726"/>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承重墙</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6819270" y="3935631"/>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非承重墙</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7016554" y="962494"/>
            <a:ext cx="747533" cy="409309"/>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内墙</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7016554" y="2123901"/>
            <a:ext cx="747533" cy="397725"/>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外墙</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左大括号 1"/>
          <p:cNvSpPr/>
          <p:nvPr/>
        </p:nvSpPr>
        <p:spPr>
          <a:xfrm>
            <a:off x="6341981" y="1062664"/>
            <a:ext cx="568667" cy="1510639"/>
          </a:xfrm>
          <a:prstGeom prst="leftBrace">
            <a:avLst>
              <a:gd name="adj1" fmla="val 79244"/>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p:nvSpPr>
        <p:spPr>
          <a:xfrm>
            <a:off x="8959629" y="3425273"/>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自承重墙</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8959629" y="4193012"/>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隔墙</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2" name="左大括号 41"/>
          <p:cNvSpPr/>
          <p:nvPr/>
        </p:nvSpPr>
        <p:spPr>
          <a:xfrm>
            <a:off x="8259050" y="3446764"/>
            <a:ext cx="568667" cy="1143975"/>
          </a:xfrm>
          <a:prstGeom prst="leftBrace">
            <a:avLst>
              <a:gd name="adj1" fmla="val 82168"/>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3" name="左大括号 42"/>
          <p:cNvSpPr/>
          <p:nvPr/>
        </p:nvSpPr>
        <p:spPr>
          <a:xfrm>
            <a:off x="7951758" y="802874"/>
            <a:ext cx="568667" cy="650381"/>
          </a:xfrm>
          <a:prstGeom prst="leftBrace">
            <a:avLst>
              <a:gd name="adj1" fmla="val 2274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左大括号 46"/>
          <p:cNvSpPr/>
          <p:nvPr/>
        </p:nvSpPr>
        <p:spPr>
          <a:xfrm>
            <a:off x="7983408" y="2001081"/>
            <a:ext cx="568667" cy="650381"/>
          </a:xfrm>
          <a:prstGeom prst="leftBrace">
            <a:avLst>
              <a:gd name="adj1" fmla="val 2274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9" name="矩形 48"/>
          <p:cNvSpPr/>
          <p:nvPr/>
        </p:nvSpPr>
        <p:spPr>
          <a:xfrm>
            <a:off x="8671208" y="641808"/>
            <a:ext cx="1010784" cy="397727"/>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内横墙</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8671208" y="1260326"/>
            <a:ext cx="1010784" cy="349130"/>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内纵墙</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8697826" y="2363924"/>
            <a:ext cx="1010784" cy="349130"/>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外纵墙</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8697826" y="1787390"/>
            <a:ext cx="1010784" cy="397727"/>
          </a:xfrm>
          <a:prstGeom prst="rect">
            <a:avLst/>
          </a:prstGeom>
          <a:solidFill>
            <a:schemeClr val="accent2"/>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lumMod val="95000"/>
                  </a:schemeClr>
                </a:solidFill>
                <a:latin typeface="微软雅黑" panose="020B0503020204020204" pitchFamily="34" charset="-122"/>
                <a:ea typeface="微软雅黑" panose="020B0503020204020204" pitchFamily="34" charset="-122"/>
              </a:rPr>
              <a:t>外横墙</a:t>
            </a:r>
            <a:endParaRPr lang="zh-CN" altLang="en-US"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3489216" y="5416514"/>
            <a:ext cx="2795615" cy="403096"/>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spcBef>
                <a:spcPts val="0"/>
              </a:spcBef>
              <a:spcAft>
                <a:spcPts val="0"/>
              </a:spcAft>
              <a:defRPr/>
            </a:pPr>
            <a:r>
              <a:rPr lang="zh-CN" altLang="en-US" b="1" dirty="0">
                <a:solidFill>
                  <a:schemeClr val="bg1"/>
                </a:solidFill>
                <a:latin typeface="微软雅黑" panose="020B0503020204020204" pitchFamily="34" charset="-122"/>
                <a:ea typeface="微软雅黑" panose="020B0503020204020204" pitchFamily="34" charset="-122"/>
              </a:rPr>
              <a:t>按结构受力情况不同分</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5" name="曲线连接符 4"/>
          <p:cNvCxnSpPr>
            <a:stCxn id="48" idx="2"/>
            <a:endCxn id="4" idx="1"/>
          </p:cNvCxnSpPr>
          <p:nvPr/>
        </p:nvCxnSpPr>
        <p:spPr>
          <a:xfrm rot="5400000" flipV="1">
            <a:off x="1702753" y="3831908"/>
            <a:ext cx="1638935" cy="1934210"/>
          </a:xfrm>
          <a:prstGeom prst="curvedConnector2">
            <a:avLst/>
          </a:prstGeom>
        </p:spPr>
        <p:style>
          <a:lnRef idx="1">
            <a:schemeClr val="accent1"/>
          </a:lnRef>
          <a:fillRef idx="0">
            <a:schemeClr val="accent1"/>
          </a:fillRef>
          <a:effectRef idx="0">
            <a:schemeClr val="accent1"/>
          </a:effectRef>
          <a:fontRef idx="minor">
            <a:schemeClr val="tx1"/>
          </a:fontRef>
        </p:style>
      </p:cxnSp>
      <p:cxnSp>
        <p:nvCxnSpPr>
          <p:cNvPr id="6" name="曲线连接符 5"/>
          <p:cNvCxnSpPr>
            <a:stCxn id="48" idx="0"/>
            <a:endCxn id="46" idx="1"/>
          </p:cNvCxnSpPr>
          <p:nvPr/>
        </p:nvCxnSpPr>
        <p:spPr>
          <a:xfrm rot="16200000">
            <a:off x="1737043" y="1642428"/>
            <a:ext cx="1570355" cy="1934210"/>
          </a:xfrm>
          <a:prstGeom prst="curvedConnector2">
            <a:avLst/>
          </a:prstGeom>
        </p:spPr>
        <p:style>
          <a:lnRef idx="1">
            <a:schemeClr val="accent1"/>
          </a:lnRef>
          <a:fillRef idx="0">
            <a:schemeClr val="accent1"/>
          </a:fillRef>
          <a:effectRef idx="0">
            <a:schemeClr val="accent1"/>
          </a:effectRef>
          <a:fontRef idx="minor">
            <a:schemeClr val="tx1"/>
          </a:fontRef>
        </p:style>
      </p:cxnSp>
      <p:sp>
        <p:nvSpPr>
          <p:cNvPr id="8" name="左大括号 7"/>
          <p:cNvSpPr/>
          <p:nvPr/>
        </p:nvSpPr>
        <p:spPr>
          <a:xfrm>
            <a:off x="6289675" y="3202305"/>
            <a:ext cx="568960" cy="970280"/>
          </a:xfrm>
          <a:prstGeom prst="leftBrace">
            <a:avLst>
              <a:gd name="adj1" fmla="val 36495"/>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cxnSp>
        <p:nvCxnSpPr>
          <p:cNvPr id="9" name="曲线连接符 8"/>
          <p:cNvCxnSpPr>
            <a:stCxn id="48" idx="3"/>
            <a:endCxn id="45" idx="1"/>
          </p:cNvCxnSpPr>
          <p:nvPr/>
        </p:nvCxnSpPr>
        <p:spPr>
          <a:xfrm>
            <a:off x="2701925" y="3687445"/>
            <a:ext cx="786765" cy="3175"/>
          </a:xfrm>
          <a:prstGeom prst="curvedConnector3">
            <a:avLst>
              <a:gd name="adj1" fmla="val 50040"/>
            </a:avLst>
          </a:prstGeom>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270885" y="4356100"/>
            <a:ext cx="2540000" cy="645160"/>
          </a:xfrm>
          <a:prstGeom prst="rect">
            <a:avLst/>
          </a:prstGeom>
          <a:noFill/>
        </p:spPr>
        <p:txBody>
          <a:bodyPr wrap="square" rtlCol="0" anchor="t">
            <a:spAutoFit/>
          </a:bodyPr>
          <a:p>
            <a:r>
              <a:rPr lang="zh-CN" altLang="en-US"/>
              <a:t>砖墙、石墙、砌块墙、板材墙</a:t>
            </a:r>
            <a:endParaRPr lang="zh-CN" altLang="en-US"/>
          </a:p>
        </p:txBody>
      </p:sp>
      <p:sp>
        <p:nvSpPr>
          <p:cNvPr id="11" name="左大括号 10"/>
          <p:cNvSpPr/>
          <p:nvPr/>
        </p:nvSpPr>
        <p:spPr>
          <a:xfrm>
            <a:off x="6341110" y="4678045"/>
            <a:ext cx="318135" cy="1811655"/>
          </a:xfrm>
          <a:prstGeom prst="leftBrace">
            <a:avLst>
              <a:gd name="adj1" fmla="val 14159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矩形 11"/>
          <p:cNvSpPr/>
          <p:nvPr/>
        </p:nvSpPr>
        <p:spPr>
          <a:xfrm>
            <a:off x="6620515" y="4489351"/>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spcBef>
                <a:spcPts val="0"/>
              </a:spcBef>
              <a:spcAft>
                <a:spcPts val="0"/>
              </a:spcAft>
              <a:defRPr/>
            </a:pPr>
            <a:r>
              <a:rPr lang="zh-CN" altLang="en-US" b="1">
                <a:latin typeface="Microsoft YaHei Regular" panose="020B0503020204020204" charset="-122"/>
                <a:ea typeface="Microsoft YaHei Regular" panose="020B0503020204020204" charset="-122"/>
                <a:sym typeface="+mn-ea"/>
              </a:rPr>
              <a:t>砖墙</a:t>
            </a:r>
            <a:endParaRPr lang="zh-CN" altLang="en-US" b="1" dirty="0">
              <a:solidFill>
                <a:schemeClr val="bg1"/>
              </a:solidFill>
              <a:latin typeface="Microsoft YaHei Regular" panose="020B0503020204020204" charset="-122"/>
              <a:ea typeface="Microsoft YaHei Regular" panose="020B0503020204020204" charset="-122"/>
              <a:sym typeface="+mn-ea"/>
            </a:endParaRPr>
          </a:p>
        </p:txBody>
      </p:sp>
      <p:sp>
        <p:nvSpPr>
          <p:cNvPr id="13" name="矩形 12"/>
          <p:cNvSpPr/>
          <p:nvPr/>
        </p:nvSpPr>
        <p:spPr>
          <a:xfrm>
            <a:off x="6620515" y="4949091"/>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a:latin typeface="Microsoft YaHei Regular" panose="020B0503020204020204" charset="-122"/>
                <a:ea typeface="Microsoft YaHei Regular" panose="020B0503020204020204" charset="-122"/>
                <a:sym typeface="+mn-ea"/>
              </a:rPr>
              <a:t>石墙</a:t>
            </a:r>
            <a:endParaRPr lang="zh-CN" altLang="en-US" b="1" dirty="0">
              <a:solidFill>
                <a:schemeClr val="bg1"/>
              </a:solidFill>
              <a:latin typeface="Microsoft YaHei Regular" panose="020B0503020204020204" charset="-122"/>
              <a:ea typeface="Microsoft YaHei Regular" panose="020B0503020204020204" charset="-122"/>
              <a:sym typeface="+mn-ea"/>
            </a:endParaRPr>
          </a:p>
        </p:txBody>
      </p:sp>
      <p:sp>
        <p:nvSpPr>
          <p:cNvPr id="14" name="矩形 13"/>
          <p:cNvSpPr/>
          <p:nvPr/>
        </p:nvSpPr>
        <p:spPr>
          <a:xfrm>
            <a:off x="6620515" y="5408831"/>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a:latin typeface="Microsoft YaHei Regular" panose="020B0503020204020204" charset="-122"/>
                <a:ea typeface="Microsoft YaHei Regular" panose="020B0503020204020204" charset="-122"/>
                <a:sym typeface="+mn-ea"/>
              </a:rPr>
              <a:t>砌块墙</a:t>
            </a:r>
            <a:endParaRPr lang="zh-CN" altLang="en-US" b="1" dirty="0">
              <a:solidFill>
                <a:schemeClr val="bg1"/>
              </a:solidFill>
              <a:latin typeface="Microsoft YaHei Regular" panose="020B0503020204020204" charset="-122"/>
              <a:ea typeface="Microsoft YaHei Regular" panose="020B0503020204020204" charset="-122"/>
              <a:sym typeface="+mn-ea"/>
            </a:endParaRPr>
          </a:p>
        </p:txBody>
      </p:sp>
      <p:sp>
        <p:nvSpPr>
          <p:cNvPr id="15" name="矩形 14"/>
          <p:cNvSpPr/>
          <p:nvPr/>
        </p:nvSpPr>
        <p:spPr>
          <a:xfrm>
            <a:off x="6620515" y="5868571"/>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defRPr/>
            </a:pPr>
            <a:r>
              <a:rPr lang="zh-CN" altLang="en-US" b="1">
                <a:latin typeface="Microsoft YaHei Regular" panose="020B0503020204020204" charset="-122"/>
                <a:ea typeface="Microsoft YaHei Regular" panose="020B0503020204020204" charset="-122"/>
                <a:sym typeface="+mn-ea"/>
              </a:rPr>
              <a:t>板材墙</a:t>
            </a:r>
            <a:endParaRPr lang="zh-CN" altLang="en-US" b="1" dirty="0">
              <a:solidFill>
                <a:schemeClr val="bg1"/>
              </a:solidFill>
              <a:latin typeface="Microsoft YaHei Regular" panose="020B0503020204020204" charset="-122"/>
              <a:ea typeface="Microsoft YaHei Regular" panose="020B0503020204020204" charset="-122"/>
              <a:sym typeface="+mn-ea"/>
            </a:endParaRPr>
          </a:p>
        </p:txBody>
      </p:sp>
      <p:sp>
        <p:nvSpPr>
          <p:cNvPr id="16" name="矩形 15"/>
          <p:cNvSpPr/>
          <p:nvPr/>
        </p:nvSpPr>
        <p:spPr>
          <a:xfrm>
            <a:off x="6620515" y="6328311"/>
            <a:ext cx="1307868" cy="397727"/>
          </a:xfrm>
          <a:prstGeom prst="rect">
            <a:avLst/>
          </a:prstGeom>
          <a:solidFill>
            <a:schemeClr val="accent1"/>
          </a:solid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spcBef>
                <a:spcPts val="0"/>
              </a:spcBef>
              <a:spcAft>
                <a:spcPts val="0"/>
              </a:spcAft>
              <a:defRPr/>
            </a:pPr>
            <a:r>
              <a:rPr lang="en-US" altLang="zh-CN" b="1" dirty="0">
                <a:solidFill>
                  <a:schemeClr val="bg1"/>
                </a:solidFill>
                <a:latin typeface="Microsoft YaHei Regular" panose="020B0503020204020204" charset="-122"/>
                <a:ea typeface="Microsoft YaHei Regular" panose="020B0503020204020204" charset="-122"/>
              </a:rPr>
              <a:t>.......</a:t>
            </a:r>
            <a:endParaRPr lang="en-US" altLang="zh-CN" b="1" dirty="0">
              <a:solidFill>
                <a:schemeClr val="bg1"/>
              </a:solidFill>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5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childTnLst>
                          </p:cTn>
                        </p:par>
                        <p:par>
                          <p:cTn id="31" fill="hold">
                            <p:stCondLst>
                              <p:cond delay="500"/>
                            </p:stCondLst>
                            <p:childTnLst>
                              <p:par>
                                <p:cTn id="32" presetID="1"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55" grpId="0" bldLvl="0" animBg="1"/>
      <p:bldP spid="56" grpId="0" bldLvl="0" animBg="1"/>
      <p:bldP spid="57" grpId="0" bldLvl="0" animBg="1"/>
      <p:bldP spid="58" grpId="0" bldLvl="0" animBg="1"/>
      <p:bldP spid="35" grpId="0" bldLvl="0" animBg="1"/>
      <p:bldP spid="36" grpId="0" bldLvl="0" animBg="1"/>
      <p:bldP spid="49" grpId="0" bldLvl="0" animBg="1"/>
      <p:bldP spid="50" grpId="0" bldLvl="0" animBg="1"/>
      <p:bldP spid="51" grpId="0" bldLvl="0" animBg="1"/>
      <p:bldP spid="52" grpId="0" bldLvl="0" animBg="1"/>
      <p:bldP spid="12" grpId="0" bldLvl="0" animBg="1"/>
      <p:bldP spid="13" grpId="0" bldLvl="0" animBg="1"/>
      <p:bldP spid="14" grpId="0" bldLvl="0" animBg="1"/>
      <p:bldP spid="15" grpId="0" bldLvl="0" animBg="1"/>
      <p:bldP spid="1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36342"/>
            <a:ext cx="6432904" cy="372581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9" name="矩形 8"/>
          <p:cNvSpPr/>
          <p:nvPr/>
        </p:nvSpPr>
        <p:spPr>
          <a:xfrm>
            <a:off x="5255491" y="1736342"/>
            <a:ext cx="6936509" cy="372581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endParaRPr lang="zh-CN" altLang="en-US" sz="1900" dirty="0">
              <a:solidFill>
                <a:schemeClr val="tx1"/>
              </a:solidFill>
              <a:latin typeface="冬青黑体简体中文 W3" panose="020B0300000000000000" pitchFamily="34" charset="-122"/>
              <a:ea typeface="冬青黑体简体中文 W3" panose="020B0300000000000000" pitchFamily="34" charset="-122"/>
            </a:endParaRPr>
          </a:p>
        </p:txBody>
      </p:sp>
      <p:sp>
        <p:nvSpPr>
          <p:cNvPr id="17" name="Content Placeholder 2"/>
          <p:cNvSpPr txBox="1"/>
          <p:nvPr/>
        </p:nvSpPr>
        <p:spPr>
          <a:xfrm>
            <a:off x="7138660" y="1848103"/>
            <a:ext cx="3671148" cy="1116411"/>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endParaRPr lang="en-US" altLang="zh-CN" sz="76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文本框 9"/>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单元描述</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427345" y="1891665"/>
            <a:ext cx="6592570" cy="3415030"/>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本单元依据砌体结构综合楼真实项目，按照砌体结构工程施工的客观规律，阐述了多层房屋砖砌体结构是采用砖墙承重，钢筋混凝土梁柱板等构件构成的混合结构体系。在工程建设中具有一定的应用。本单元主要介绍了砖基础的施工、砖墙体施工、砖砌体结构细部构造施工以及砖砌体质量控制与验收等内容。</a:t>
            </a:r>
            <a:endParaRPr lang="zh-CN" altLang="en-US"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通过对本单元的学习，能完成组织多层房屋砖砌体结构施工，并根据《砌体结构工程施工质量验收规范》（GB 50203—2011）进行工程质量验收。</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nodePh="1">
                                  <p:stCondLst>
                                    <p:cond delay="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三、墙体的功能要求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2195" y="1666875"/>
            <a:ext cx="10080000" cy="3107690"/>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（一）满足承载力和稳定性要求</a:t>
            </a:r>
            <a:endParaRPr lang="zh-CN" altLang="en-US"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rPr>
              <a:t>（1）在设计墙体时，首先应确定墙体的厚度。</a:t>
            </a:r>
            <a:endParaRPr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rPr>
              <a:t>（2）当设计的墙厚不能满足要求时，常采用提高材料强度、增设墙垛、壁柱、圈梁等措施来增强墙体的稳定性。</a:t>
            </a:r>
            <a:endParaRPr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rPr>
              <a:t>（3）墙体的稳定性与墙的高度、长度、厚度有关。</a:t>
            </a:r>
            <a:endParaRPr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dirty="0">
                <a:latin typeface="微软雅黑" panose="020B0503020204020204" pitchFamily="34" charset="-122"/>
                <a:ea typeface="微软雅黑" panose="020B0503020204020204" pitchFamily="34" charset="-122"/>
              </a:rPr>
              <a:t>（4）墙体的承载力取决于墙体所用的材料。</a:t>
            </a:r>
            <a:endParaRPr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5778" y="1102586"/>
            <a:ext cx="10080000" cy="4954270"/>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（二）满足保温、隔热、隔声、防火等要求</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保温要求：</a:t>
            </a:r>
            <a:r>
              <a:rPr lang="zh-CN" altLang="en-US" sz="2000" dirty="0">
                <a:latin typeface="微软雅黑" panose="020B0503020204020204" pitchFamily="34" charset="-122"/>
                <a:ea typeface="微软雅黑" panose="020B0503020204020204" pitchFamily="34" charset="-122"/>
              </a:rPr>
              <a:t>墙体应具有足够的保温能力，以减少室内热量损失，避免室温过低，防止空气中的水蒸气在墙的内表面或内部凝结。通常可采取增加墙体的厚度、选择导热系数小的材料砌墙、设置隔汽层等构造措施来来满足保温要求。</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隔热要求：</a:t>
            </a:r>
            <a:r>
              <a:rPr lang="zh-CN" altLang="en-US" sz="2000" dirty="0">
                <a:latin typeface="微软雅黑" panose="020B0503020204020204" pitchFamily="34" charset="-122"/>
                <a:ea typeface="微软雅黑" panose="020B0503020204020204" pitchFamily="34" charset="-122"/>
              </a:rPr>
              <a:t>墙体应具有隔热能力，以减少太阳辐射热传入室内，避免夏季室内过热。常采用导热系数小的材料砌墙、在墙中设置空气间层、墙表面刷浅色涂料等构造措施。</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隔声要求：</a:t>
            </a:r>
            <a:r>
              <a:rPr lang="zh-CN" altLang="en-US" sz="2000" dirty="0">
                <a:latin typeface="微软雅黑" panose="020B0503020204020204" pitchFamily="34" charset="-122"/>
                <a:ea typeface="微软雅黑" panose="020B0503020204020204" pitchFamily="34" charset="-122"/>
              </a:rPr>
              <a:t>墙体应具有隔声的能力，以保证安静的工作和休息环境。常采用面密度大的材料砌筑、加大墙体的厚度、在墙中设置空气间层等构造措施。</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防火要求：</a:t>
            </a:r>
            <a:r>
              <a:rPr lang="zh-CN" altLang="en-US" sz="2000" dirty="0">
                <a:latin typeface="微软雅黑" panose="020B0503020204020204" pitchFamily="34" charset="-122"/>
                <a:ea typeface="微软雅黑" panose="020B0503020204020204" pitchFamily="34" charset="-122"/>
              </a:rPr>
              <a:t>墙体应具有防火的能力，墙体材料及墙的厚度应符合防火规范规定的燃烧性能和耐火极限的要求。</a:t>
            </a:r>
            <a:endParaRPr lang="zh-CN" altLang="zh-CN"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三、墙体的功能要求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椭圆 5"/>
          <p:cNvSpPr/>
          <p:nvPr>
            <p:custDataLst>
              <p:tags r:id="rId1"/>
            </p:custDataLst>
          </p:nvPr>
        </p:nvSpPr>
        <p:spPr>
          <a:xfrm>
            <a:off x="8954770" y="2791460"/>
            <a:ext cx="1223645" cy="1223645"/>
          </a:xfrm>
          <a:prstGeom prst="ellipse">
            <a:avLst/>
          </a:prstGeom>
          <a:solidFill>
            <a:srgbClr val="FFFFFF"/>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solidFill>
                <a:srgbClr val="000000"/>
              </a:solidFill>
              <a:cs typeface="MiSans" panose="00000500000000000000" charset="-122"/>
            </a:endParaRPr>
          </a:p>
        </p:txBody>
      </p:sp>
      <p:sp>
        <p:nvSpPr>
          <p:cNvPr id="7" name="椭圆 6"/>
          <p:cNvSpPr/>
          <p:nvPr>
            <p:custDataLst>
              <p:tags r:id="rId2"/>
            </p:custDataLst>
          </p:nvPr>
        </p:nvSpPr>
        <p:spPr>
          <a:xfrm>
            <a:off x="7962900" y="1799590"/>
            <a:ext cx="3207385" cy="3207385"/>
          </a:xfrm>
          <a:prstGeom prst="ellipse">
            <a:avLst/>
          </a:prstGeom>
          <a:noFill/>
          <a:ln>
            <a:solidFill>
              <a:schemeClr val="accent2">
                <a:alpha val="21000"/>
              </a:scheme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dirty="0">
              <a:solidFill>
                <a:srgbClr val="000000"/>
              </a:solidFill>
              <a:latin typeface="MiSans" panose="00000500000000000000" charset="-122"/>
              <a:cs typeface="MiSans" panose="00000500000000000000" charset="-122"/>
            </a:endParaRPr>
          </a:p>
        </p:txBody>
      </p:sp>
      <p:sp>
        <p:nvSpPr>
          <p:cNvPr id="9" name="椭圆 8"/>
          <p:cNvSpPr/>
          <p:nvPr>
            <p:custDataLst>
              <p:tags r:id="rId3"/>
            </p:custDataLst>
          </p:nvPr>
        </p:nvSpPr>
        <p:spPr>
          <a:xfrm>
            <a:off x="8439150" y="2275205"/>
            <a:ext cx="2256155" cy="2256155"/>
          </a:xfrm>
          <a:prstGeom prst="ellipse">
            <a:avLst/>
          </a:prstGeom>
          <a:noFill/>
          <a:ln>
            <a:solidFill>
              <a:schemeClr val="accent4">
                <a:alpha val="21000"/>
              </a:scheme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dirty="0">
              <a:solidFill>
                <a:srgbClr val="000000"/>
              </a:solidFill>
              <a:latin typeface="MiSans" panose="00000500000000000000" charset="-122"/>
              <a:cs typeface="MiSans" panose="00000500000000000000" charset="-122"/>
            </a:endParaRPr>
          </a:p>
        </p:txBody>
      </p:sp>
      <p:sp>
        <p:nvSpPr>
          <p:cNvPr id="11" name="任意多边形 12"/>
          <p:cNvSpPr/>
          <p:nvPr>
            <p:custDataLst>
              <p:tags r:id="rId4"/>
            </p:custDataLst>
          </p:nvPr>
        </p:nvSpPr>
        <p:spPr bwMode="auto">
          <a:xfrm>
            <a:off x="8286115" y="2120900"/>
            <a:ext cx="2560955" cy="2565400"/>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chemeClr val="accent4"/>
          </a:solidFill>
          <a:ln>
            <a:noFill/>
          </a:ln>
        </p:spPr>
        <p:txBody>
          <a:bodyPr vert="horz" wrap="square" lIns="91440" tIns="45720" rIns="91440" bIns="45720" numCol="1" anchor="t" anchorCtr="0" compatLnSpc="1"/>
          <a:p>
            <a:endParaRPr lang="en-US" dirty="0">
              <a:solidFill>
                <a:srgbClr val="000000"/>
              </a:solidFill>
              <a:latin typeface="MiSans" panose="00000500000000000000" charset="-122"/>
              <a:cs typeface="MiSans" panose="00000500000000000000" charset="-122"/>
            </a:endParaRPr>
          </a:p>
        </p:txBody>
      </p:sp>
      <p:sp>
        <p:nvSpPr>
          <p:cNvPr id="12" name="任意多边形 13"/>
          <p:cNvSpPr/>
          <p:nvPr>
            <p:custDataLst>
              <p:tags r:id="rId5"/>
            </p:custDataLst>
          </p:nvPr>
        </p:nvSpPr>
        <p:spPr bwMode="auto">
          <a:xfrm>
            <a:off x="7818755" y="1682750"/>
            <a:ext cx="3495675" cy="3441065"/>
          </a:xfrm>
          <a:custGeom>
            <a:avLst/>
            <a:gdLst>
              <a:gd name="T0" fmla="*/ 654 w 654"/>
              <a:gd name="T1" fmla="*/ 406 h 644"/>
              <a:gd name="T2" fmla="*/ 619 w 654"/>
              <a:gd name="T3" fmla="*/ 322 h 644"/>
              <a:gd name="T4" fmla="*/ 563 w 654"/>
              <a:gd name="T5" fmla="*/ 395 h 644"/>
              <a:gd name="T6" fmla="*/ 583 w 654"/>
              <a:gd name="T7" fmla="*/ 397 h 644"/>
              <a:gd name="T8" fmla="*/ 322 w 654"/>
              <a:gd name="T9" fmla="*/ 593 h 644"/>
              <a:gd name="T10" fmla="*/ 51 w 654"/>
              <a:gd name="T11" fmla="*/ 322 h 644"/>
              <a:gd name="T12" fmla="*/ 299 w 654"/>
              <a:gd name="T13" fmla="*/ 52 h 644"/>
              <a:gd name="T14" fmla="*/ 322 w 654"/>
              <a:gd name="T15" fmla="*/ 27 h 644"/>
              <a:gd name="T16" fmla="*/ 322 w 654"/>
              <a:gd name="T17" fmla="*/ 27 h 644"/>
              <a:gd name="T18" fmla="*/ 295 w 654"/>
              <a:gd name="T19" fmla="*/ 2 h 644"/>
              <a:gd name="T20" fmla="*/ 0 w 654"/>
              <a:gd name="T21" fmla="*/ 322 h 644"/>
              <a:gd name="T22" fmla="*/ 322 w 654"/>
              <a:gd name="T23" fmla="*/ 644 h 644"/>
              <a:gd name="T24" fmla="*/ 525 w 654"/>
              <a:gd name="T25" fmla="*/ 572 h 644"/>
              <a:gd name="T26" fmla="*/ 633 w 654"/>
              <a:gd name="T27" fmla="*/ 404 h 644"/>
              <a:gd name="T28" fmla="*/ 654 w 654"/>
              <a:gd name="T29" fmla="*/ 406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644">
                <a:moveTo>
                  <a:pt x="654" y="406"/>
                </a:moveTo>
                <a:cubicBezTo>
                  <a:pt x="619" y="322"/>
                  <a:pt x="619" y="322"/>
                  <a:pt x="619" y="322"/>
                </a:cubicBezTo>
                <a:cubicBezTo>
                  <a:pt x="563" y="395"/>
                  <a:pt x="563" y="395"/>
                  <a:pt x="563" y="395"/>
                </a:cubicBezTo>
                <a:cubicBezTo>
                  <a:pt x="583" y="397"/>
                  <a:pt x="583" y="397"/>
                  <a:pt x="583" y="397"/>
                </a:cubicBezTo>
                <a:cubicBezTo>
                  <a:pt x="550" y="512"/>
                  <a:pt x="443" y="593"/>
                  <a:pt x="322" y="593"/>
                </a:cubicBezTo>
                <a:cubicBezTo>
                  <a:pt x="173" y="593"/>
                  <a:pt x="51" y="472"/>
                  <a:pt x="51" y="322"/>
                </a:cubicBezTo>
                <a:cubicBezTo>
                  <a:pt x="51" y="181"/>
                  <a:pt x="161" y="64"/>
                  <a:pt x="299" y="52"/>
                </a:cubicBezTo>
                <a:cubicBezTo>
                  <a:pt x="312" y="51"/>
                  <a:pt x="322" y="40"/>
                  <a:pt x="322" y="27"/>
                </a:cubicBezTo>
                <a:cubicBezTo>
                  <a:pt x="322" y="27"/>
                  <a:pt x="322" y="27"/>
                  <a:pt x="322" y="27"/>
                </a:cubicBezTo>
                <a:cubicBezTo>
                  <a:pt x="322" y="12"/>
                  <a:pt x="310" y="0"/>
                  <a:pt x="295" y="2"/>
                </a:cubicBezTo>
                <a:cubicBezTo>
                  <a:pt x="130" y="15"/>
                  <a:pt x="0" y="154"/>
                  <a:pt x="0" y="322"/>
                </a:cubicBezTo>
                <a:cubicBezTo>
                  <a:pt x="0" y="500"/>
                  <a:pt x="145" y="644"/>
                  <a:pt x="322" y="644"/>
                </a:cubicBezTo>
                <a:cubicBezTo>
                  <a:pt x="396" y="644"/>
                  <a:pt x="468" y="618"/>
                  <a:pt x="525" y="572"/>
                </a:cubicBezTo>
                <a:cubicBezTo>
                  <a:pt x="578" y="529"/>
                  <a:pt x="616" y="470"/>
                  <a:pt x="633" y="404"/>
                </a:cubicBezTo>
                <a:lnTo>
                  <a:pt x="654" y="406"/>
                </a:lnTo>
                <a:close/>
              </a:path>
            </a:pathLst>
          </a:custGeom>
          <a:solidFill>
            <a:schemeClr val="accent2"/>
          </a:solidFill>
          <a:ln>
            <a:noFill/>
          </a:ln>
        </p:spPr>
        <p:txBody>
          <a:bodyPr vert="horz" wrap="square" lIns="91440" tIns="45720" rIns="91440" bIns="45720" numCol="1" anchor="t" anchorCtr="0" compatLnSpc="1"/>
          <a:p>
            <a:endParaRPr lang="en-US" dirty="0">
              <a:solidFill>
                <a:srgbClr val="000000"/>
              </a:solidFill>
              <a:latin typeface="MiSans" panose="00000500000000000000" charset="-122"/>
              <a:cs typeface="MiSans" panose="00000500000000000000" charset="-122"/>
            </a:endParaRPr>
          </a:p>
        </p:txBody>
      </p:sp>
      <p:sp>
        <p:nvSpPr>
          <p:cNvPr id="14" name="椭圆 13"/>
          <p:cNvSpPr/>
          <p:nvPr>
            <p:custDataLst>
              <p:tags r:id="rId6"/>
            </p:custDataLst>
          </p:nvPr>
        </p:nvSpPr>
        <p:spPr>
          <a:xfrm rot="11460000">
            <a:off x="8911590" y="2748280"/>
            <a:ext cx="1310640" cy="1310640"/>
          </a:xfrm>
          <a:prstGeom prst="ellipse">
            <a:avLst/>
          </a:prstGeom>
          <a:noFill/>
          <a:ln>
            <a:solidFill>
              <a:schemeClr val="accent4">
                <a:lumMod val="75000"/>
                <a:alpha val="21000"/>
              </a:scheme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en-US" dirty="0">
              <a:solidFill>
                <a:srgbClr val="000000"/>
              </a:solidFill>
              <a:latin typeface="MiSans" panose="00000500000000000000" charset="-122"/>
              <a:cs typeface="MiSans" panose="00000500000000000000" charset="-122"/>
            </a:endParaRPr>
          </a:p>
        </p:txBody>
      </p:sp>
      <p:sp>
        <p:nvSpPr>
          <p:cNvPr id="15" name="任意多边形 12"/>
          <p:cNvSpPr/>
          <p:nvPr>
            <p:custDataLst>
              <p:tags r:id="rId7"/>
            </p:custDataLst>
          </p:nvPr>
        </p:nvSpPr>
        <p:spPr bwMode="auto">
          <a:xfrm rot="11460000">
            <a:off x="8822690" y="2658110"/>
            <a:ext cx="1487805" cy="1490345"/>
          </a:xfrm>
          <a:custGeom>
            <a:avLst/>
            <a:gdLst>
              <a:gd name="T0" fmla="*/ 5 w 479"/>
              <a:gd name="T1" fmla="*/ 227 h 480"/>
              <a:gd name="T2" fmla="*/ 160 w 479"/>
              <a:gd name="T3" fmla="*/ 461 h 480"/>
              <a:gd name="T4" fmla="*/ 156 w 479"/>
              <a:gd name="T5" fmla="*/ 480 h 480"/>
              <a:gd name="T6" fmla="*/ 242 w 479"/>
              <a:gd name="T7" fmla="*/ 450 h 480"/>
              <a:gd name="T8" fmla="*/ 173 w 479"/>
              <a:gd name="T9" fmla="*/ 391 h 480"/>
              <a:gd name="T10" fmla="*/ 169 w 479"/>
              <a:gd name="T11" fmla="*/ 410 h 480"/>
              <a:gd name="T12" fmla="*/ 56 w 479"/>
              <a:gd name="T13" fmla="*/ 224 h 480"/>
              <a:gd name="T14" fmla="*/ 236 w 479"/>
              <a:gd name="T15" fmla="*/ 52 h 480"/>
              <a:gd name="T16" fmla="*/ 427 w 479"/>
              <a:gd name="T17" fmla="*/ 216 h 480"/>
              <a:gd name="T18" fmla="*/ 452 w 479"/>
              <a:gd name="T19" fmla="*/ 238 h 480"/>
              <a:gd name="T20" fmla="*/ 453 w 479"/>
              <a:gd name="T21" fmla="*/ 238 h 480"/>
              <a:gd name="T22" fmla="*/ 478 w 479"/>
              <a:gd name="T23" fmla="*/ 210 h 480"/>
              <a:gd name="T24" fmla="*/ 240 w 479"/>
              <a:gd name="T25" fmla="*/ 1 h 480"/>
              <a:gd name="T26" fmla="*/ 5 w 479"/>
              <a:gd name="T27" fmla="*/ 227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9" h="480">
                <a:moveTo>
                  <a:pt x="5" y="227"/>
                </a:moveTo>
                <a:cubicBezTo>
                  <a:pt x="0" y="331"/>
                  <a:pt x="63" y="425"/>
                  <a:pt x="160" y="461"/>
                </a:cubicBezTo>
                <a:cubicBezTo>
                  <a:pt x="156" y="480"/>
                  <a:pt x="156" y="480"/>
                  <a:pt x="156" y="480"/>
                </a:cubicBezTo>
                <a:cubicBezTo>
                  <a:pt x="242" y="450"/>
                  <a:pt x="242" y="450"/>
                  <a:pt x="242" y="450"/>
                </a:cubicBezTo>
                <a:cubicBezTo>
                  <a:pt x="173" y="391"/>
                  <a:pt x="173" y="391"/>
                  <a:pt x="173" y="391"/>
                </a:cubicBezTo>
                <a:cubicBezTo>
                  <a:pt x="169" y="410"/>
                  <a:pt x="169" y="410"/>
                  <a:pt x="169" y="410"/>
                </a:cubicBezTo>
                <a:cubicBezTo>
                  <a:pt x="97" y="379"/>
                  <a:pt x="50" y="305"/>
                  <a:pt x="56" y="224"/>
                </a:cubicBezTo>
                <a:cubicBezTo>
                  <a:pt x="64" y="130"/>
                  <a:pt x="142" y="55"/>
                  <a:pt x="236" y="52"/>
                </a:cubicBezTo>
                <a:cubicBezTo>
                  <a:pt x="334" y="49"/>
                  <a:pt x="416" y="122"/>
                  <a:pt x="427" y="216"/>
                </a:cubicBezTo>
                <a:cubicBezTo>
                  <a:pt x="429" y="229"/>
                  <a:pt x="439" y="238"/>
                  <a:pt x="452" y="238"/>
                </a:cubicBezTo>
                <a:cubicBezTo>
                  <a:pt x="453" y="238"/>
                  <a:pt x="453" y="238"/>
                  <a:pt x="453" y="238"/>
                </a:cubicBezTo>
                <a:cubicBezTo>
                  <a:pt x="468" y="238"/>
                  <a:pt x="479" y="225"/>
                  <a:pt x="478" y="210"/>
                </a:cubicBezTo>
                <a:cubicBezTo>
                  <a:pt x="463" y="92"/>
                  <a:pt x="362" y="0"/>
                  <a:pt x="240" y="1"/>
                </a:cubicBezTo>
                <a:cubicBezTo>
                  <a:pt x="116" y="2"/>
                  <a:pt x="11" y="102"/>
                  <a:pt x="5" y="227"/>
                </a:cubicBezTo>
                <a:close/>
              </a:path>
            </a:pathLst>
          </a:custGeom>
          <a:solidFill>
            <a:schemeClr val="accent4">
              <a:lumMod val="40000"/>
              <a:lumOff val="60000"/>
            </a:schemeClr>
          </a:solidFill>
          <a:ln>
            <a:noFill/>
          </a:ln>
        </p:spPr>
        <p:txBody>
          <a:bodyPr vert="horz" wrap="square" lIns="91440" tIns="45720" rIns="91440" bIns="45720" numCol="1" anchor="t" anchorCtr="0" compatLnSpc="1"/>
          <a:p>
            <a:endParaRPr lang="en-US" dirty="0">
              <a:solidFill>
                <a:srgbClr val="000000"/>
              </a:solidFill>
              <a:latin typeface="MiSans" panose="00000500000000000000" charset="-122"/>
              <a:cs typeface="MiSans" panose="00000500000000000000" charset="-122"/>
            </a:endParaRPr>
          </a:p>
        </p:txBody>
      </p:sp>
      <p:sp>
        <p:nvSpPr>
          <p:cNvPr id="17" name="椭圆 16"/>
          <p:cNvSpPr/>
          <p:nvPr>
            <p:custDataLst>
              <p:tags r:id="rId8"/>
            </p:custDataLst>
          </p:nvPr>
        </p:nvSpPr>
        <p:spPr>
          <a:xfrm>
            <a:off x="9169400" y="3006090"/>
            <a:ext cx="794385" cy="794385"/>
          </a:xfrm>
          <a:prstGeom prst="ellipse">
            <a:avLst/>
          </a:prstGeom>
          <a:solidFill>
            <a:srgbClr val="FFFFFF"/>
          </a:solidFill>
          <a:ln>
            <a:noFill/>
          </a:ln>
          <a:effectLst>
            <a:outerShdw blurRad="114300" dist="25400" dir="5400000" algn="ctr" rotWithShape="0">
              <a:srgbClr val="000000">
                <a:alpha val="27000"/>
              </a:srgbClr>
            </a:outerShdw>
          </a:effectLst>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pic>
        <p:nvPicPr>
          <p:cNvPr id="18" name="图片 17" descr="343439383331313b343532303031393bd2b5bca8b9dcc0e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9361170" y="3198495"/>
            <a:ext cx="409575" cy="409575"/>
          </a:xfrm>
          <a:prstGeom prst="rect">
            <a:avLst/>
          </a:prstGeom>
        </p:spPr>
      </p:pic>
      <p:sp>
        <p:nvSpPr>
          <p:cNvPr id="31" name="文本框 30"/>
          <p:cNvSpPr txBox="1"/>
          <p:nvPr>
            <p:custDataLst>
              <p:tags r:id="rId12"/>
            </p:custDataLst>
          </p:nvPr>
        </p:nvSpPr>
        <p:spPr>
          <a:xfrm>
            <a:off x="4708525" y="1206500"/>
            <a:ext cx="2708275" cy="335280"/>
          </a:xfrm>
          <a:prstGeom prst="rect">
            <a:avLst/>
          </a:prstGeom>
          <a:noFill/>
        </p:spPr>
        <p:txBody>
          <a:bodyPr wrap="square" bIns="0" rtlCol="0" anchor="b" anchorCtr="0">
            <a:noAutofit/>
          </a:bodyPr>
          <a:p>
            <a:pPr algn="r"/>
            <a:r>
              <a:rPr lang="zh-CN" altLang="en-US" sz="2000" b="1">
                <a:solidFill>
                  <a:schemeClr val="accent4">
                    <a:lumMod val="75000"/>
                  </a:schemeClr>
                </a:solidFill>
                <a:uFillTx/>
                <a:latin typeface="Microsoft YaHei Bold" panose="020B0503020204020204" charset="-122"/>
                <a:ea typeface="Microsoft YaHei Bold" panose="020B0503020204020204" charset="-122"/>
              </a:rPr>
              <a:t>（1）增加墙体的厚度。</a:t>
            </a:r>
            <a:endParaRPr lang="zh-CN" altLang="en-US" sz="2000" b="1">
              <a:solidFill>
                <a:schemeClr val="accent4">
                  <a:lumMod val="75000"/>
                </a:schemeClr>
              </a:solidFill>
              <a:uFillTx/>
              <a:latin typeface="Microsoft YaHei Bold" panose="020B0503020204020204" charset="-122"/>
              <a:ea typeface="Microsoft YaHei Bold" panose="020B0503020204020204" charset="-122"/>
            </a:endParaRPr>
          </a:p>
        </p:txBody>
      </p:sp>
      <p:sp>
        <p:nvSpPr>
          <p:cNvPr id="32" name="文本框 31"/>
          <p:cNvSpPr txBox="1"/>
          <p:nvPr>
            <p:custDataLst>
              <p:tags r:id="rId13"/>
            </p:custDataLst>
          </p:nvPr>
        </p:nvSpPr>
        <p:spPr>
          <a:xfrm>
            <a:off x="937260" y="1614170"/>
            <a:ext cx="6478905" cy="105664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pitchFamily="34" charset="-122"/>
              </a:rPr>
              <a:t>墙的保温能力与墙的厚度成正比，室内外温差越大，墙就越厚。增加墙的厚度能提高墙的内表温度，减小墙内表面与室内空气的温差，减少水蒸气在墙的内部及内表面凝结的可能性。</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pitchFamily="34" charset="-122"/>
            </a:endParaRPr>
          </a:p>
        </p:txBody>
      </p:sp>
      <p:sp>
        <p:nvSpPr>
          <p:cNvPr id="34" name="文本框 33"/>
          <p:cNvSpPr txBox="1"/>
          <p:nvPr>
            <p:custDataLst>
              <p:tags r:id="rId14"/>
            </p:custDataLst>
          </p:nvPr>
        </p:nvSpPr>
        <p:spPr>
          <a:xfrm>
            <a:off x="1546860" y="3040380"/>
            <a:ext cx="5472430" cy="335280"/>
          </a:xfrm>
          <a:prstGeom prst="rect">
            <a:avLst/>
          </a:prstGeom>
          <a:noFill/>
        </p:spPr>
        <p:txBody>
          <a:bodyPr wrap="square" bIns="0" rtlCol="0" anchor="b" anchorCtr="0">
            <a:noAutofit/>
          </a:bodyPr>
          <a:p>
            <a:pPr algn="r"/>
            <a:r>
              <a:rPr lang="zh-CN" altLang="en-US" sz="2000" b="1">
                <a:solidFill>
                  <a:schemeClr val="accent4"/>
                </a:solidFill>
                <a:uFillTx/>
                <a:latin typeface="Microsoft YaHei Bold" panose="020B0503020204020204" charset="-122"/>
                <a:ea typeface="Microsoft YaHei Bold" panose="020B0503020204020204" charset="-122"/>
              </a:rPr>
              <a:t>（2）选择导热系数小的材料砌墙。</a:t>
            </a:r>
            <a:endParaRPr lang="zh-CN" altLang="en-US" sz="2000" b="1">
              <a:solidFill>
                <a:schemeClr val="accent4"/>
              </a:solidFill>
              <a:uFillTx/>
              <a:latin typeface="Microsoft YaHei Bold" panose="020B0503020204020204" charset="-122"/>
              <a:ea typeface="Microsoft YaHei Bold" panose="020B0503020204020204" charset="-122"/>
            </a:endParaRPr>
          </a:p>
        </p:txBody>
      </p:sp>
      <p:sp>
        <p:nvSpPr>
          <p:cNvPr id="35" name="文本框 34"/>
          <p:cNvSpPr txBox="1"/>
          <p:nvPr>
            <p:custDataLst>
              <p:tags r:id="rId15"/>
            </p:custDataLst>
          </p:nvPr>
        </p:nvSpPr>
        <p:spPr>
          <a:xfrm>
            <a:off x="937260" y="3448050"/>
            <a:ext cx="6082030" cy="97155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pitchFamily="34" charset="-122"/>
              </a:rPr>
              <a:t>要增加墙体的保温性能，通常选用导热系数小的材料，如泡沫混凝土、加气混凝土、陶粒混凝土、膨胀珍珠岩混凝土、浮石混凝土等材料砌墙。</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pitchFamily="34" charset="-122"/>
            </a:endParaRPr>
          </a:p>
        </p:txBody>
      </p:sp>
      <p:sp>
        <p:nvSpPr>
          <p:cNvPr id="37" name="文本框 36"/>
          <p:cNvSpPr txBox="1"/>
          <p:nvPr>
            <p:custDataLst>
              <p:tags r:id="rId16"/>
            </p:custDataLst>
          </p:nvPr>
        </p:nvSpPr>
        <p:spPr>
          <a:xfrm>
            <a:off x="2233295" y="4768850"/>
            <a:ext cx="5327015" cy="335280"/>
          </a:xfrm>
          <a:prstGeom prst="rect">
            <a:avLst/>
          </a:prstGeom>
          <a:noFill/>
        </p:spPr>
        <p:txBody>
          <a:bodyPr wrap="square" bIns="0" rtlCol="0" anchor="b" anchorCtr="0">
            <a:noAutofit/>
          </a:bodyPr>
          <a:p>
            <a:pPr algn="r"/>
            <a:r>
              <a:rPr lang="zh-CN" altLang="en-US" sz="2000" b="1">
                <a:solidFill>
                  <a:schemeClr val="accent2"/>
                </a:solidFill>
                <a:uFillTx/>
                <a:latin typeface="Microsoft YaHei Bold" panose="020B0503020204020204" charset="-122"/>
                <a:ea typeface="Microsoft YaHei Bold" panose="020B0503020204020204" charset="-122"/>
              </a:rPr>
              <a:t>（3）设置隔汽层等构造措施。</a:t>
            </a:r>
            <a:endParaRPr lang="zh-CN" altLang="en-US" sz="2000" b="1">
              <a:solidFill>
                <a:schemeClr val="accent2"/>
              </a:solidFill>
              <a:uFillTx/>
              <a:latin typeface="Microsoft YaHei Bold" panose="020B0503020204020204" charset="-122"/>
              <a:ea typeface="Microsoft YaHei Bold" panose="020B0503020204020204" charset="-122"/>
            </a:endParaRPr>
          </a:p>
        </p:txBody>
      </p:sp>
      <p:sp>
        <p:nvSpPr>
          <p:cNvPr id="38" name="文本框 37"/>
          <p:cNvSpPr txBox="1"/>
          <p:nvPr>
            <p:custDataLst>
              <p:tags r:id="rId17"/>
            </p:custDataLst>
          </p:nvPr>
        </p:nvSpPr>
        <p:spPr>
          <a:xfrm>
            <a:off x="937260" y="5176520"/>
            <a:ext cx="7348855" cy="1028700"/>
          </a:xfrm>
          <a:prstGeom prst="rect">
            <a:avLst/>
          </a:prstGeom>
          <a:noFill/>
        </p:spPr>
        <p:txBody>
          <a:bodyPr wrap="square" rtlCol="0">
            <a:noAutofit/>
          </a:bodyPr>
          <a:p>
            <a:pPr algn="r" fontAlgn="auto">
              <a:lnSpc>
                <a:spcPct val="130000"/>
              </a:lnSpc>
              <a:spcAft>
                <a:spcPts val="1000"/>
              </a:spcAft>
            </a:pPr>
            <a:r>
              <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pitchFamily="34" charset="-122"/>
              </a:rPr>
              <a:t>冬季，由于外墙两侧存在温度差，高温一侧的水蒸气随着空气一同向外渗透，遇到低温界面时则会凝结，从而使墙的内部产生凝结水，大大地降低了墙体的保温效果。为了防止墙体内部产生凝结水，常在墙体高温一侧，设置一道隔汽层。隔汽层一般采用沥青、卷材、隔汽涂料、铝箔等防潮防水材料。</a:t>
            </a:r>
            <a:endParaRPr lang="zh-CN" altLang="en-US" sz="1600">
              <a:solidFill>
                <a:srgbClr val="000000">
                  <a:lumMod val="75000"/>
                  <a:lumOff val="25000"/>
                </a:srgbClr>
              </a:solidFill>
              <a:uFillTx/>
              <a:latin typeface="Microsoft YaHei Regular" panose="020B0503020204020204" charset="-122"/>
              <a:ea typeface="Microsoft YaHei Regular" panose="020B0503020204020204" charset="-122"/>
              <a:sym typeface="微软雅黑" panose="020B0503020204020204" pitchFamily="34" charset="-122"/>
            </a:endParaRPr>
          </a:p>
        </p:txBody>
      </p:sp>
      <p:sp>
        <p:nvSpPr>
          <p:cNvPr id="42" name="椭圆 41"/>
          <p:cNvSpPr/>
          <p:nvPr>
            <p:custDataLst>
              <p:tags r:id="rId18"/>
            </p:custDataLst>
          </p:nvPr>
        </p:nvSpPr>
        <p:spPr>
          <a:xfrm flipH="1">
            <a:off x="7560310" y="1261110"/>
            <a:ext cx="224790" cy="224790"/>
          </a:xfrm>
          <a:prstGeom prst="ellipse">
            <a:avLst/>
          </a:prstGeom>
          <a:solidFill>
            <a:schemeClr val="accent4">
              <a:lumMod val="75000"/>
            </a:schemeClr>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43" name="椭圆 42"/>
          <p:cNvSpPr/>
          <p:nvPr>
            <p:custDataLst>
              <p:tags r:id="rId19"/>
            </p:custDataLst>
          </p:nvPr>
        </p:nvSpPr>
        <p:spPr>
          <a:xfrm flipH="1">
            <a:off x="7416165" y="1261110"/>
            <a:ext cx="224790" cy="224790"/>
          </a:xfrm>
          <a:prstGeom prst="ellipse">
            <a:avLst/>
          </a:prstGeom>
          <a:noFill/>
          <a:ln>
            <a:solidFill>
              <a:schemeClr val="accent4">
                <a:lumMod val="75000"/>
              </a:schemeClr>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49" name="椭圆 48"/>
          <p:cNvSpPr/>
          <p:nvPr>
            <p:custDataLst>
              <p:tags r:id="rId20"/>
            </p:custDataLst>
          </p:nvPr>
        </p:nvSpPr>
        <p:spPr>
          <a:xfrm flipH="1">
            <a:off x="7163435" y="3094990"/>
            <a:ext cx="224790" cy="224790"/>
          </a:xfrm>
          <a:prstGeom prst="ellipse">
            <a:avLst/>
          </a:prstGeom>
          <a:solidFill>
            <a:schemeClr val="accent4"/>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50" name="椭圆 49"/>
          <p:cNvSpPr/>
          <p:nvPr>
            <p:custDataLst>
              <p:tags r:id="rId21"/>
            </p:custDataLst>
          </p:nvPr>
        </p:nvSpPr>
        <p:spPr>
          <a:xfrm flipH="1">
            <a:off x="7019290" y="3094990"/>
            <a:ext cx="224790" cy="224790"/>
          </a:xfrm>
          <a:prstGeom prst="ellipse">
            <a:avLst/>
          </a:prstGeom>
          <a:noFill/>
          <a:ln>
            <a:solidFill>
              <a:schemeClr val="accent4"/>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55" name="椭圆 54"/>
          <p:cNvSpPr/>
          <p:nvPr>
            <p:custDataLst>
              <p:tags r:id="rId22"/>
            </p:custDataLst>
          </p:nvPr>
        </p:nvSpPr>
        <p:spPr>
          <a:xfrm flipH="1">
            <a:off x="7688580" y="4823460"/>
            <a:ext cx="224790" cy="224790"/>
          </a:xfrm>
          <a:prstGeom prst="ellipse">
            <a:avLst/>
          </a:prstGeom>
          <a:solidFill>
            <a:schemeClr val="accent2"/>
          </a:solidFill>
          <a:ln>
            <a:no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56" name="椭圆 55"/>
          <p:cNvSpPr/>
          <p:nvPr>
            <p:custDataLst>
              <p:tags r:id="rId23"/>
            </p:custDataLst>
          </p:nvPr>
        </p:nvSpPr>
        <p:spPr>
          <a:xfrm flipH="1">
            <a:off x="7544435" y="4823460"/>
            <a:ext cx="224790" cy="224790"/>
          </a:xfrm>
          <a:prstGeom prst="ellipse">
            <a:avLst/>
          </a:prstGeom>
          <a:noFill/>
          <a:ln>
            <a:solidFill>
              <a:schemeClr val="accent2"/>
            </a:solidFill>
          </a:ln>
        </p:spPr>
        <p:style>
          <a:lnRef idx="2">
            <a:srgbClr val="00E9DB">
              <a:shade val="50000"/>
            </a:srgbClr>
          </a:lnRef>
          <a:fillRef idx="1">
            <a:srgbClr val="00E9DB"/>
          </a:fillRef>
          <a:effectRef idx="0">
            <a:srgbClr val="00E9DB"/>
          </a:effectRef>
          <a:fontRef idx="minor">
            <a:srgbClr val="FFFFFF"/>
          </a:fontRef>
        </p:style>
        <p:txBody>
          <a:bodyPr rtlCol="0" anchor="ctr"/>
          <a:p>
            <a:pPr algn="ctr"/>
            <a:endParaRPr lang="zh-CN" altLang="en-US"/>
          </a:p>
        </p:txBody>
      </p:sp>
      <p:sp>
        <p:nvSpPr>
          <p:cNvPr id="3" name="文本框 2"/>
          <p:cNvSpPr txBox="1"/>
          <p:nvPr>
            <p:custDataLst>
              <p:tags r:id="rId24"/>
            </p:custDataLst>
          </p:nvPr>
        </p:nvSpPr>
        <p:spPr>
          <a:xfrm>
            <a:off x="695960" y="346710"/>
            <a:ext cx="8318500" cy="460375"/>
          </a:xfrm>
          <a:prstGeom prst="rect">
            <a:avLst/>
          </a:prstGeom>
          <a:noFill/>
        </p:spPr>
        <p:txBody>
          <a:bodyPr wrap="square" bIns="0" rtlCol="0">
            <a:normAutofit/>
          </a:bodyPr>
          <a:p>
            <a:pPr algn="l"/>
            <a:r>
              <a:rPr lang="zh-CN" altLang="en-US" sz="2400" b="1">
                <a:solidFill>
                  <a:srgbClr val="000000">
                    <a:lumMod val="85000"/>
                    <a:lumOff val="15000"/>
                  </a:srgbClr>
                </a:solidFill>
                <a:uFillTx/>
                <a:latin typeface="Source Han Sans CN Bold" panose="020B0500000000000000" charset="-122"/>
                <a:ea typeface="思源黑体 CN Bold" panose="020B0800000000000000" charset="-122"/>
              </a:rPr>
              <a:t>通常可采取以下构造措施来满足保温要求。</a:t>
            </a:r>
            <a:endParaRPr lang="zh-CN" altLang="en-US" sz="2400" b="1">
              <a:solidFill>
                <a:srgbClr val="000000">
                  <a:lumMod val="85000"/>
                  <a:lumOff val="15000"/>
                </a:srgbClr>
              </a:solidFill>
              <a:uFillTx/>
              <a:latin typeface="Source Han Sans CN Bold" panose="020B0500000000000000" charset="-122"/>
              <a:ea typeface="思源黑体 CN Bold" panose="020B0800000000000000" charset="-122"/>
            </a:endParaRPr>
          </a:p>
        </p:txBody>
      </p:sp>
      <p:cxnSp>
        <p:nvCxnSpPr>
          <p:cNvPr id="10" name="直接连接符 9"/>
          <p:cNvCxnSpPr/>
          <p:nvPr>
            <p:custDataLst>
              <p:tags r:id="rId25"/>
            </p:custDataLst>
          </p:nvPr>
        </p:nvCxnSpPr>
        <p:spPr>
          <a:xfrm>
            <a:off x="695960" y="807085"/>
            <a:ext cx="10800000" cy="0"/>
          </a:xfrm>
          <a:prstGeom prst="line">
            <a:avLst/>
          </a:prstGeom>
          <a:ln>
            <a:solidFill>
              <a:schemeClr val="accent2"/>
            </a:solidFill>
            <a:headEnd type="oval"/>
            <a:tailEnd type="oval"/>
          </a:ln>
        </p:spPr>
        <p:style>
          <a:lnRef idx="1">
            <a:srgbClr val="00E9DB"/>
          </a:lnRef>
          <a:fillRef idx="0">
            <a:srgbClr val="00E9DB"/>
          </a:fillRef>
          <a:effectRef idx="0">
            <a:srgbClr val="00E9DB"/>
          </a:effectRef>
          <a:fontRef idx="minor">
            <a:srgbClr val="000000"/>
          </a:fontRef>
        </p:style>
      </p:cxn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2" name="矩形 11"/>
          <p:cNvSpPr/>
          <p:nvPr/>
        </p:nvSpPr>
        <p:spPr>
          <a:xfrm>
            <a:off x="1055778" y="1674888"/>
            <a:ext cx="10080000" cy="3507740"/>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（二）减轻自重、降低造价</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发展轻质高强的墙体材料，是建筑材料发展的总体趋势。在进行墙的构造设计时，应力求选用密度小、强度较大的材料。</a:t>
            </a:r>
            <a:endParaRPr lang="en-US" altLang="zh-CN" sz="2000" dirty="0">
              <a:latin typeface="微软雅黑" panose="020B0503020204020204" pitchFamily="34" charset="-122"/>
              <a:ea typeface="微软雅黑" panose="020B0503020204020204" pitchFamily="34" charset="-122"/>
            </a:endParaRPr>
          </a:p>
          <a:p>
            <a:pPr algn="just" fontAlgn="auto">
              <a:lnSpc>
                <a:spcPct val="150000"/>
              </a:lnSpc>
              <a:spcBef>
                <a:spcPts val="1200"/>
              </a:spcBef>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（三）适应建筑工业化的生产要求</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要逐步改革以普通黏土砖为主的砌块材料，发展预制装配式墙体材料，为生产工厂化、施工机械化创造条件。</a:t>
            </a:r>
            <a:endParaRPr lang="en-US" altLang="zh-CN"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三、墙体的功能要求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四、墙体的力学性能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5778" y="1536926"/>
            <a:ext cx="10080000" cy="4030980"/>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（一）抗压强度</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砌体每单位面积上能抵抗压力的能力称为抗压强度。砌体的抗压强度是由标准试件经一定条件的养护后，在大型压力机上试压，通过试件破坏时所进行的系列强度的统计平均值而确定的。</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抗压强度值，就是在砌体水平截面单位面积上所能承受的最大压力值。抗压强度单位为兆帕（</a:t>
            </a:r>
            <a:r>
              <a:rPr lang="en-US" altLang="zh-CN" sz="2000" dirty="0">
                <a:latin typeface="微软雅黑" panose="020B0503020204020204" pitchFamily="34" charset="-122"/>
                <a:ea typeface="微软雅黑" panose="020B0503020204020204" pitchFamily="34" charset="-122"/>
              </a:rPr>
              <a:t>MPa</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砌体的抗压强度与砖的强度和砂浆的强度有直接的关系。砖和砂浆的强度高，砌体的强度也就高，反之，砖和砂浆的强度低，砌体的强度也就低。</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55778" y="1002978"/>
            <a:ext cx="10080000" cy="1722120"/>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（二）抗拉强度</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砌体的抗拉强度</a:t>
            </a:r>
            <a:r>
              <a:rPr lang="zh-CN" altLang="en-US" sz="2000" dirty="0">
                <a:latin typeface="微软雅黑" panose="020B0503020204020204" pitchFamily="34" charset="-122"/>
                <a:ea typeface="微软雅黑" panose="020B0503020204020204" pitchFamily="34" charset="-122"/>
              </a:rPr>
              <a:t>：当某一段砌体的两端各受到一个相同的拉力，使砌体拉裂时，砌体受拉截面单位面积上所承受的拉力。计量单位同抗压强度。</a:t>
            </a:r>
            <a:endParaRPr lang="en-US" altLang="zh-CN" sz="2000"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548640" y="3402330"/>
            <a:ext cx="4546600" cy="2966720"/>
            <a:chOff x="864" y="5358"/>
            <a:chExt cx="7160" cy="4672"/>
          </a:xfrm>
        </p:grpSpPr>
        <p:pic>
          <p:nvPicPr>
            <p:cNvPr id="2" name="图片 1"/>
            <p:cNvPicPr>
              <a:picLocks noChangeAspect="1"/>
            </p:cNvPicPr>
            <p:nvPr/>
          </p:nvPicPr>
          <p:blipFill rotWithShape="1">
            <a:blip r:embed="rId1">
              <a:clrChange>
                <a:clrFrom>
                  <a:srgbClr val="FFFFFF"/>
                </a:clrFrom>
                <a:clrTo>
                  <a:srgbClr val="FFFFFF">
                    <a:alpha val="0"/>
                  </a:srgbClr>
                </a:clrTo>
              </a:clrChange>
            </a:blip>
            <a:srcRect b="57931"/>
            <a:stretch>
              <a:fillRect/>
            </a:stretch>
          </p:blipFill>
          <p:spPr>
            <a:xfrm>
              <a:off x="864" y="5358"/>
              <a:ext cx="7161" cy="2272"/>
            </a:xfrm>
            <a:prstGeom prst="rect">
              <a:avLst/>
            </a:prstGeom>
          </p:spPr>
        </p:pic>
        <p:pic>
          <p:nvPicPr>
            <p:cNvPr id="3" name="图片 2"/>
            <p:cNvPicPr>
              <a:picLocks noChangeAspect="1"/>
            </p:cNvPicPr>
            <p:nvPr/>
          </p:nvPicPr>
          <p:blipFill rotWithShape="1">
            <a:blip r:embed="rId2">
              <a:clrChange>
                <a:clrFrom>
                  <a:srgbClr val="FFFFFF"/>
                </a:clrFrom>
                <a:clrTo>
                  <a:srgbClr val="FFFFFF">
                    <a:alpha val="0"/>
                  </a:srgbClr>
                </a:clrTo>
              </a:clrChange>
            </a:blip>
            <a:srcRect t="53401"/>
            <a:stretch>
              <a:fillRect/>
            </a:stretch>
          </p:blipFill>
          <p:spPr>
            <a:xfrm>
              <a:off x="864" y="7662"/>
              <a:ext cx="6739" cy="2368"/>
            </a:xfrm>
            <a:prstGeom prst="rect">
              <a:avLst/>
            </a:prstGeom>
          </p:spPr>
        </p:pic>
      </p:grpSp>
      <p:sp>
        <p:nvSpPr>
          <p:cNvPr id="5" name="矩形 4"/>
          <p:cNvSpPr/>
          <p:nvPr/>
        </p:nvSpPr>
        <p:spPr>
          <a:xfrm>
            <a:off x="5039853" y="2897637"/>
            <a:ext cx="6096000" cy="3367397"/>
          </a:xfrm>
          <a:prstGeom prst="rect">
            <a:avLst/>
          </a:prstGeom>
        </p:spPr>
        <p:txBody>
          <a:bodyPr>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①砌体轴心受拉时，一般沿竖向和水平灰缝成锯齿形或阶梯形拉断破坏，如左图所示。这种形式的破坏，是由于砖与砂浆之间黏结强度及砂浆层本身的强度不足所造成的，称为砌体沿齿缝截面破坏。</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latin typeface="微软雅黑" panose="020B0503020204020204" pitchFamily="34" charset="-122"/>
                <a:ea typeface="微软雅黑" panose="020B0503020204020204" pitchFamily="34" charset="-122"/>
              </a:rPr>
              <a:t>②另一种轴心受拉破坏是沿竖向灰缝和砖块本身一起断裂，如右图所示。这种沿砖截面破坏的主要原因是由于砖的抗拉强度较弱。</a:t>
            </a:r>
            <a:endParaRPr lang="en-US" altLang="zh-CN"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四、墙体的力学性能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5778" y="1141956"/>
            <a:ext cx="10080000" cy="1722120"/>
          </a:xfrm>
          <a:prstGeom prst="rect">
            <a:avLst/>
          </a:prstGeom>
        </p:spPr>
        <p:txBody>
          <a:bodyPr wrap="square">
            <a:spAutoFit/>
          </a:bodyPr>
          <a:lstStyle/>
          <a:p>
            <a:pPr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（三）弯曲抗拉强度</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如图所示为一段受弯的墙体，在墙体的一侧断面内产生拉应力，另一侧断面内产生压应力。产生拉应力的这部分墙体所能承受的最大拉应力，称为</a:t>
            </a:r>
            <a:r>
              <a:rPr lang="zh-CN" altLang="en-US" sz="2000" dirty="0">
                <a:solidFill>
                  <a:schemeClr val="accent6"/>
                </a:solidFill>
                <a:latin typeface="微软雅黑" panose="020B0503020204020204" pitchFamily="34" charset="-122"/>
                <a:ea typeface="微软雅黑" panose="020B0503020204020204" pitchFamily="34" charset="-122"/>
              </a:rPr>
              <a:t>砌体的弯曲抗拉强度</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clrChange>
              <a:clrFrom>
                <a:srgbClr val="FFFFFF"/>
              </a:clrFrom>
              <a:clrTo>
                <a:srgbClr val="FFFFFF">
                  <a:alpha val="0"/>
                </a:srgbClr>
              </a:clrTo>
            </a:clrChange>
          </a:blip>
          <a:stretch>
            <a:fillRect/>
          </a:stretch>
        </p:blipFill>
        <p:spPr>
          <a:xfrm>
            <a:off x="2205890" y="2864108"/>
            <a:ext cx="7497876" cy="3816998"/>
          </a:xfrm>
          <a:prstGeom prst="rect">
            <a:avLst/>
          </a:prstGeom>
        </p:spPr>
      </p:pic>
      <p:sp>
        <p:nvSpPr>
          <p:cNvPr id="7" name="文本框 6"/>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四、墙体的力学性能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6413" y="1567864"/>
            <a:ext cx="10080000" cy="1722120"/>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（四）抗剪强度</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一个砖柱受到水平方向的外力 </a:t>
            </a:r>
            <a:r>
              <a:rPr lang="en-US" altLang="zh-CN" sz="2000" dirty="0">
                <a:latin typeface="微软雅黑" panose="020B0503020204020204" pitchFamily="34" charset="-122"/>
                <a:ea typeface="微软雅黑" panose="020B0503020204020204" pitchFamily="34" charset="-122"/>
              </a:rPr>
              <a:t>N</a:t>
            </a:r>
            <a:r>
              <a:rPr lang="zh-CN" altLang="en-US" sz="2000" dirty="0">
                <a:latin typeface="微软雅黑" panose="020B0503020204020204" pitchFamily="34" charset="-122"/>
                <a:ea typeface="微软雅黑" panose="020B0503020204020204" pitchFamily="34" charset="-122"/>
              </a:rPr>
              <a:t>，如图所示，在受力点以下的砌体内受到水平的剪力。砌体的剪切破坏，主要与砂浆强度和饱满度有直接关系。</a:t>
            </a:r>
            <a:endParaRPr lang="en-US" altLang="zh-CN"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353185" y="3549650"/>
            <a:ext cx="9485630" cy="2852420"/>
            <a:chOff x="1549" y="4437"/>
            <a:chExt cx="14938" cy="4492"/>
          </a:xfrm>
        </p:grpSpPr>
        <p:pic>
          <p:nvPicPr>
            <p:cNvPr id="3" name="图片 2"/>
            <p:cNvPicPr>
              <a:picLocks noChangeAspect="1"/>
            </p:cNvPicPr>
            <p:nvPr/>
          </p:nvPicPr>
          <p:blipFill>
            <a:blip r:embed="rId4">
              <a:clrChange>
                <a:clrFrom>
                  <a:srgbClr val="FFFFFF"/>
                </a:clrFrom>
                <a:clrTo>
                  <a:srgbClr val="FFFFFF">
                    <a:alpha val="0"/>
                  </a:srgbClr>
                </a:clrTo>
              </a:clrChange>
            </a:blip>
            <a:stretch>
              <a:fillRect/>
            </a:stretch>
          </p:blipFill>
          <p:spPr>
            <a:xfrm>
              <a:off x="1549" y="4437"/>
              <a:ext cx="14938" cy="3910"/>
            </a:xfrm>
            <a:prstGeom prst="rect">
              <a:avLst/>
            </a:prstGeom>
          </p:spPr>
        </p:pic>
        <p:sp>
          <p:nvSpPr>
            <p:cNvPr id="7" name="矩形 6"/>
            <p:cNvSpPr/>
            <p:nvPr/>
          </p:nvSpPr>
          <p:spPr>
            <a:xfrm>
              <a:off x="7404" y="8347"/>
              <a:ext cx="3229" cy="58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砖砌体的受剪破坏</a:t>
              </a:r>
              <a:endParaRPr lang="zh-CN" altLang="en-US" dirty="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241473" y="157178"/>
            <a:ext cx="33832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四、墙体的力学性能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3749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五、墙体结构的一般构造要求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85903" y="788043"/>
            <a:ext cx="10620000" cy="3876675"/>
          </a:xfrm>
          <a:prstGeom prst="rect">
            <a:avLst/>
          </a:prstGeom>
        </p:spPr>
        <p:txBody>
          <a:bodyPr wrap="square">
            <a:spAutoFit/>
          </a:bodyPr>
          <a:lstStyle/>
          <a:p>
            <a:pPr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rPr>
              <a:t>（一）材料强度等级要求</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五层及以上房屋的墙，受振动或层高大于 </a:t>
            </a:r>
            <a:r>
              <a:rPr lang="en-US" altLang="zh-CN" sz="2000" dirty="0">
                <a:latin typeface="微软雅黑" panose="020B0503020204020204" pitchFamily="34" charset="-122"/>
                <a:ea typeface="微软雅黑" panose="020B0503020204020204" pitchFamily="34" charset="-122"/>
              </a:rPr>
              <a:t>6m </a:t>
            </a:r>
            <a:r>
              <a:rPr lang="zh-CN" altLang="en-US" sz="2000" dirty="0">
                <a:latin typeface="微软雅黑" panose="020B0503020204020204" pitchFamily="34" charset="-122"/>
                <a:ea typeface="微软雅黑" panose="020B0503020204020204" pitchFamily="34" charset="-122"/>
              </a:rPr>
              <a:t>的墙、柱所用材料的最低强度等级要求为：</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）砖采用 </a:t>
            </a:r>
            <a:r>
              <a:rPr lang="en-US" altLang="zh-CN" sz="2000" dirty="0">
                <a:latin typeface="微软雅黑" panose="020B0503020204020204" pitchFamily="34" charset="-122"/>
                <a:ea typeface="微软雅黑" panose="020B0503020204020204" pitchFamily="34" charset="-122"/>
              </a:rPr>
              <a:t>MU10</a:t>
            </a:r>
            <a:r>
              <a:rPr lang="zh-CN" altLang="en-US" sz="2000" dirty="0">
                <a:latin typeface="微软雅黑" panose="020B0503020204020204" pitchFamily="34" charset="-122"/>
                <a:ea typeface="微软雅黑" panose="020B0503020204020204" pitchFamily="34" charset="-122"/>
              </a:rPr>
              <a:t>（砌块采用 </a:t>
            </a:r>
            <a:r>
              <a:rPr lang="en-US" altLang="zh-CN" sz="2000" dirty="0">
                <a:latin typeface="微软雅黑" panose="020B0503020204020204" pitchFamily="34" charset="-122"/>
                <a:ea typeface="微软雅黑" panose="020B0503020204020204" pitchFamily="34" charset="-122"/>
              </a:rPr>
              <a:t>MU7.5</a:t>
            </a:r>
            <a:r>
              <a:rPr lang="zh-CN" altLang="en-US" sz="2000" dirty="0">
                <a:latin typeface="微软雅黑" panose="020B0503020204020204" pitchFamily="34" charset="-122"/>
                <a:ea typeface="微软雅黑" panose="020B0503020204020204" pitchFamily="34" charset="-122"/>
              </a:rPr>
              <a:t>、石材采用 </a:t>
            </a:r>
            <a:r>
              <a:rPr lang="en-US" altLang="zh-CN" sz="2000" dirty="0">
                <a:latin typeface="微软雅黑" panose="020B0503020204020204" pitchFamily="34" charset="-122"/>
                <a:ea typeface="微软雅黑" panose="020B0503020204020204" pitchFamily="34" charset="-122"/>
              </a:rPr>
              <a:t>MU30</a:t>
            </a:r>
            <a:r>
              <a:rPr lang="zh-CN" altLang="en-US" sz="2000" dirty="0">
                <a:latin typeface="微软雅黑" panose="020B0503020204020204" pitchFamily="34" charset="-122"/>
                <a:ea typeface="微软雅黑" panose="020B0503020204020204" pitchFamily="34" charset="-122"/>
              </a:rPr>
              <a:t>）和砂浆采用 </a:t>
            </a:r>
            <a:r>
              <a:rPr lang="en-US" altLang="zh-CN" sz="2000" dirty="0">
                <a:latin typeface="微软雅黑" panose="020B0503020204020204" pitchFamily="34" charset="-122"/>
                <a:ea typeface="微软雅黑" panose="020B0503020204020204" pitchFamily="34" charset="-122"/>
              </a:rPr>
              <a:t>M5</a:t>
            </a:r>
            <a:r>
              <a:rPr lang="zh-CN" altLang="en-US" sz="2000" dirty="0">
                <a:latin typeface="微软雅黑" panose="020B0503020204020204" pitchFamily="34" charset="-122"/>
                <a:ea typeface="微软雅黑" panose="020B0503020204020204" pitchFamily="34" charset="-122"/>
              </a:rPr>
              <a:t>。对于安全等级为一级或设计使用年限大于 </a:t>
            </a:r>
            <a:r>
              <a:rPr lang="en-US" altLang="zh-CN" sz="2000" dirty="0">
                <a:latin typeface="微软雅黑" panose="020B0503020204020204" pitchFamily="34" charset="-122"/>
                <a:ea typeface="微软雅黑" panose="020B0503020204020204" pitchFamily="34" charset="-122"/>
              </a:rPr>
              <a:t>50 </a:t>
            </a:r>
            <a:r>
              <a:rPr lang="zh-CN" altLang="en-US" sz="2000" dirty="0">
                <a:latin typeface="微软雅黑" panose="020B0503020204020204" pitchFamily="34" charset="-122"/>
                <a:ea typeface="微软雅黑" panose="020B0503020204020204" pitchFamily="34" charset="-122"/>
              </a:rPr>
              <a:t>年的房屋，材料强度等级应至少提高一级。</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）在室内地面以下，室外散水坡顶面以上的砌体内应铺设防潮层。防潮层一般采用防水水泥砂浆；勒脚部位应采用水泥砂浆粉刷。</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）地面以下或防潮层以下的砌体、潮湿房间墙所用材料的最低强度等级应符合下表的要求。</a:t>
            </a:r>
            <a:endParaRPr lang="en-US" altLang="zh-CN"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1465411" y="4442725"/>
            <a:ext cx="10030691" cy="22380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95899" y="986434"/>
            <a:ext cx="10800000" cy="5415915"/>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（二）构件及墙体一般要求</a:t>
            </a:r>
            <a:endParaRPr lang="en-US" altLang="zh-CN" sz="2400" b="1" dirty="0">
              <a:solidFill>
                <a:schemeClr val="accent6"/>
              </a:solidFill>
              <a:latin typeface="Microsoft YaHei Bold" panose="020B0503020204020204" charset="-122"/>
              <a:ea typeface="Microsoft YaHei Bold"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1</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承重的独立砖柱，截面尺寸不应小于 </a:t>
            </a:r>
            <a:r>
              <a:rPr lang="en-US" altLang="zh-CN" sz="2000" dirty="0">
                <a:latin typeface="微软雅黑" panose="020B0503020204020204" pitchFamily="34" charset="-122"/>
                <a:ea typeface="微软雅黑" panose="020B0503020204020204" pitchFamily="34" charset="-122"/>
              </a:rPr>
              <a:t>240mm×370mm</a:t>
            </a:r>
            <a:r>
              <a:rPr lang="zh-CN" altLang="en-US" sz="2000" dirty="0">
                <a:latin typeface="微软雅黑" panose="020B0503020204020204" pitchFamily="34" charset="-122"/>
                <a:ea typeface="微软雅黑" panose="020B0503020204020204" pitchFamily="34" charset="-122"/>
              </a:rPr>
              <a:t>。毛石墙厚度不宜小于</a:t>
            </a:r>
            <a:r>
              <a:rPr lang="en-US" altLang="zh-CN" sz="2000" dirty="0">
                <a:latin typeface="微软雅黑" panose="020B0503020204020204" pitchFamily="34" charset="-122"/>
                <a:ea typeface="微软雅黑" panose="020B0503020204020204" pitchFamily="34" charset="-122"/>
              </a:rPr>
              <a:t>350mm</a:t>
            </a:r>
            <a:r>
              <a:rPr lang="zh-CN" altLang="en-US" sz="2000" dirty="0">
                <a:latin typeface="微软雅黑" panose="020B0503020204020204" pitchFamily="34" charset="-122"/>
                <a:ea typeface="微软雅黑" panose="020B0503020204020204" pitchFamily="34" charset="-122"/>
              </a:rPr>
              <a:t>，毛料石柱较小边长不宜小于 </a:t>
            </a:r>
            <a:r>
              <a:rPr lang="en-US" altLang="zh-CN" sz="2000" dirty="0">
                <a:latin typeface="微软雅黑" panose="020B0503020204020204" pitchFamily="34" charset="-122"/>
                <a:ea typeface="微软雅黑" panose="020B0503020204020204" pitchFamily="34" charset="-122"/>
              </a:rPr>
              <a:t>400mm</a:t>
            </a:r>
            <a:r>
              <a:rPr lang="zh-CN" altLang="en-US" sz="2000" dirty="0">
                <a:latin typeface="微软雅黑" panose="020B0503020204020204" pitchFamily="34" charset="-122"/>
                <a:ea typeface="微软雅黑" panose="020B0503020204020204" pitchFamily="34" charset="-122"/>
              </a:rPr>
              <a:t>，当有振动荷载时，墙、柱不宜采用毛石砌体。</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2</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跨度大于 </a:t>
            </a:r>
            <a:r>
              <a:rPr lang="en-US" altLang="zh-CN" sz="2000" dirty="0">
                <a:latin typeface="微软雅黑" panose="020B0503020204020204" pitchFamily="34" charset="-122"/>
                <a:ea typeface="微软雅黑" panose="020B0503020204020204" pitchFamily="34" charset="-122"/>
              </a:rPr>
              <a:t>6m </a:t>
            </a:r>
            <a:r>
              <a:rPr lang="zh-CN" altLang="en-US" sz="2000" dirty="0">
                <a:latin typeface="微软雅黑" panose="020B0503020204020204" pitchFamily="34" charset="-122"/>
                <a:ea typeface="微软雅黑" panose="020B0503020204020204" pitchFamily="34" charset="-122"/>
              </a:rPr>
              <a:t>的屋架、及大于 </a:t>
            </a:r>
            <a:r>
              <a:rPr lang="en-US" altLang="zh-CN" sz="2000" dirty="0">
                <a:latin typeface="微软雅黑" panose="020B0503020204020204" pitchFamily="34" charset="-122"/>
                <a:ea typeface="微软雅黑" panose="020B0503020204020204" pitchFamily="34" charset="-122"/>
              </a:rPr>
              <a:t>4.8m </a:t>
            </a:r>
            <a:r>
              <a:rPr lang="zh-CN" altLang="en-US" sz="2000" dirty="0">
                <a:latin typeface="微软雅黑" panose="020B0503020204020204" pitchFamily="34" charset="-122"/>
                <a:ea typeface="微软雅黑" panose="020B0503020204020204" pitchFamily="34" charset="-122"/>
              </a:rPr>
              <a:t>或 </a:t>
            </a:r>
            <a:r>
              <a:rPr lang="en-US" altLang="zh-CN" sz="2000" dirty="0">
                <a:latin typeface="微软雅黑" panose="020B0503020204020204" pitchFamily="34" charset="-122"/>
                <a:ea typeface="微软雅黑" panose="020B0503020204020204" pitchFamily="34" charset="-122"/>
              </a:rPr>
              <a:t>4.2m</a:t>
            </a:r>
            <a:r>
              <a:rPr lang="zh-CN" altLang="en-US" sz="2000" dirty="0">
                <a:latin typeface="微软雅黑" panose="020B0503020204020204" pitchFamily="34" charset="-122"/>
                <a:ea typeface="微软雅黑" panose="020B0503020204020204" pitchFamily="34" charset="-122"/>
              </a:rPr>
              <a:t>（对砌块砌体）的梁，其支承面下的砌体应设置钢筋混凝土垫块，当与圈梁相遇时，应与圈梁浇成整体，当 </a:t>
            </a:r>
            <a:r>
              <a:rPr lang="en-US" altLang="zh-CN" sz="2000" dirty="0">
                <a:latin typeface="微软雅黑" panose="020B0503020204020204" pitchFamily="34" charset="-122"/>
                <a:ea typeface="微软雅黑" panose="020B0503020204020204" pitchFamily="34" charset="-122"/>
              </a:rPr>
              <a:t>240mm </a:t>
            </a:r>
            <a:r>
              <a:rPr lang="zh-CN" altLang="en-US" sz="2000" dirty="0">
                <a:latin typeface="微软雅黑" panose="020B0503020204020204" pitchFamily="34" charset="-122"/>
                <a:ea typeface="微软雅黑" panose="020B0503020204020204" pitchFamily="34" charset="-122"/>
              </a:rPr>
              <a:t>厚砖墙承受 </a:t>
            </a:r>
            <a:r>
              <a:rPr lang="en-US" altLang="zh-CN" sz="2000" dirty="0">
                <a:latin typeface="微软雅黑" panose="020B0503020204020204" pitchFamily="34" charset="-122"/>
                <a:ea typeface="微软雅黑" panose="020B0503020204020204" pitchFamily="34" charset="-122"/>
              </a:rPr>
              <a:t>6m </a:t>
            </a:r>
            <a:r>
              <a:rPr lang="zh-CN" altLang="en-US" sz="2000" dirty="0">
                <a:latin typeface="微软雅黑" panose="020B0503020204020204" pitchFamily="34" charset="-122"/>
                <a:ea typeface="微软雅黑" panose="020B0503020204020204" pitchFamily="34" charset="-122"/>
              </a:rPr>
              <a:t>大梁、砌块墙和 </a:t>
            </a:r>
            <a:r>
              <a:rPr lang="en-US" altLang="zh-CN" sz="2000" dirty="0">
                <a:latin typeface="微软雅黑" panose="020B0503020204020204" pitchFamily="34" charset="-122"/>
                <a:ea typeface="微软雅黑" panose="020B0503020204020204" pitchFamily="34" charset="-122"/>
              </a:rPr>
              <a:t>180mm </a:t>
            </a:r>
            <a:r>
              <a:rPr lang="zh-CN" altLang="en-US" sz="2000" dirty="0">
                <a:latin typeface="微软雅黑" panose="020B0503020204020204" pitchFamily="34" charset="-122"/>
                <a:ea typeface="微软雅黑" panose="020B0503020204020204" pitchFamily="34" charset="-122"/>
              </a:rPr>
              <a:t>厚砖墙承受 </a:t>
            </a:r>
            <a:r>
              <a:rPr lang="en-US" altLang="zh-CN" sz="2000" dirty="0">
                <a:latin typeface="微软雅黑" panose="020B0503020204020204" pitchFamily="34" charset="-122"/>
                <a:ea typeface="微软雅黑" panose="020B0503020204020204" pitchFamily="34" charset="-122"/>
              </a:rPr>
              <a:t>4.8m </a:t>
            </a:r>
            <a:r>
              <a:rPr lang="zh-CN" altLang="en-US" sz="2000" dirty="0">
                <a:latin typeface="微软雅黑" panose="020B0503020204020204" pitchFamily="34" charset="-122"/>
                <a:ea typeface="微软雅黑" panose="020B0503020204020204" pitchFamily="34" charset="-122"/>
              </a:rPr>
              <a:t>大梁时，则应加设壁柱。跨度大于</a:t>
            </a:r>
            <a:r>
              <a:rPr lang="en-US" altLang="zh-CN" sz="2000" dirty="0">
                <a:latin typeface="微软雅黑" panose="020B0503020204020204" pitchFamily="34" charset="-122"/>
                <a:ea typeface="微软雅黑" panose="020B0503020204020204" pitchFamily="34" charset="-122"/>
              </a:rPr>
              <a:t>9m </a:t>
            </a:r>
            <a:r>
              <a:rPr lang="zh-CN" altLang="en-US" sz="2000" dirty="0">
                <a:latin typeface="微软雅黑" panose="020B0503020204020204" pitchFamily="34" charset="-122"/>
                <a:ea typeface="微软雅黑" panose="020B0503020204020204" pitchFamily="34" charset="-122"/>
              </a:rPr>
              <a:t>的屋架、预制梁，其端部与砌体应采用锚固措施。</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3</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预制钢筋混凝土板的支承长度，在墙上不宜小于 </a:t>
            </a:r>
            <a:r>
              <a:rPr lang="en-US" altLang="zh-CN" sz="2000" dirty="0">
                <a:latin typeface="微软雅黑" panose="020B0503020204020204" pitchFamily="34" charset="-122"/>
                <a:ea typeface="微软雅黑" panose="020B0503020204020204" pitchFamily="34" charset="-122"/>
              </a:rPr>
              <a:t>100mm</a:t>
            </a:r>
            <a:r>
              <a:rPr lang="zh-CN" altLang="en-US" sz="2000" dirty="0">
                <a:latin typeface="微软雅黑" panose="020B0503020204020204" pitchFamily="34" charset="-122"/>
                <a:ea typeface="微软雅黑" panose="020B0503020204020204" pitchFamily="34" charset="-122"/>
              </a:rPr>
              <a:t>；在圈梁上不宜小于</a:t>
            </a:r>
            <a:r>
              <a:rPr lang="en-US" altLang="zh-CN" sz="2000" dirty="0">
                <a:latin typeface="微软雅黑" panose="020B0503020204020204" pitchFamily="34" charset="-122"/>
                <a:ea typeface="微软雅黑" panose="020B0503020204020204" pitchFamily="34" charset="-122"/>
              </a:rPr>
              <a:t>80mm</a:t>
            </a:r>
            <a:r>
              <a:rPr lang="zh-CN" altLang="en-US" sz="2000" dirty="0">
                <a:latin typeface="微软雅黑" panose="020B0503020204020204" pitchFamily="34" charset="-122"/>
                <a:ea typeface="微软雅黑" panose="020B0503020204020204" pitchFamily="34" charset="-122"/>
              </a:rPr>
              <a:t>。预制钢筋混凝土梁在墙上的支承长度不宜小于 </a:t>
            </a:r>
            <a:r>
              <a:rPr lang="en-US" altLang="zh-CN" sz="2000" dirty="0">
                <a:latin typeface="微软雅黑" panose="020B0503020204020204" pitchFamily="34" charset="-122"/>
                <a:ea typeface="微软雅黑" panose="020B0503020204020204" pitchFamily="34" charset="-122"/>
              </a:rPr>
              <a:t>240mm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4</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填充墙、隔墙应分别采取措施与周边构件可靠连接。</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5</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山墙处的壁柱宜砌至山墙顶部，屋面构件应与山墙可靠拉结。</a:t>
            </a:r>
            <a:endParaRPr lang="en-US" altLang="zh-CN"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1473" y="13749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五、墙体结构的一般构造要求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a:off x="1" y="188"/>
            <a:ext cx="8819923" cy="6857624"/>
          </a:xfrm>
          <a:prstGeom prst="rtTriangl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grpSp>
        <p:nvGrpSpPr>
          <p:cNvPr id="6" name="组合 5"/>
          <p:cNvGrpSpPr/>
          <p:nvPr/>
        </p:nvGrpSpPr>
        <p:grpSpPr>
          <a:xfrm>
            <a:off x="759460" y="1325245"/>
            <a:ext cx="3851910" cy="647700"/>
            <a:chOff x="1196" y="2087"/>
            <a:chExt cx="6066" cy="1020"/>
          </a:xfrm>
        </p:grpSpPr>
        <p:sp>
          <p:nvSpPr>
            <p:cNvPr id="44" name="矩形 43"/>
            <p:cNvSpPr/>
            <p:nvPr/>
          </p:nvSpPr>
          <p:spPr>
            <a:xfrm>
              <a:off x="4314" y="2145"/>
              <a:ext cx="2948"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砖基础施工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圆角矩形 44"/>
            <p:cNvSpPr/>
            <p:nvPr/>
          </p:nvSpPr>
          <p:spPr bwMode="auto">
            <a:xfrm>
              <a:off x="1196" y="208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1</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sp>
        <p:nvSpPr>
          <p:cNvPr id="52" name="文本框 51"/>
          <p:cNvSpPr txBox="1"/>
          <p:nvPr/>
        </p:nvSpPr>
        <p:spPr>
          <a:xfrm>
            <a:off x="1518920" y="351790"/>
            <a:ext cx="10186670" cy="790575"/>
          </a:xfrm>
          <a:prstGeom prst="rect">
            <a:avLst/>
          </a:prstGeom>
          <a:noFill/>
        </p:spPr>
        <p:txBody>
          <a:bodyPr wrap="square" rtlCol="0">
            <a:spAutoFit/>
          </a:bodyPr>
          <a:lstStyle/>
          <a:p>
            <a:pPr algn="r">
              <a:lnSpc>
                <a:spcPct val="120000"/>
              </a:lnSpc>
            </a:pPr>
            <a:r>
              <a:rPr lang="zh-CN" altLang="en-US" sz="3790" b="1" cap="all" spc="284" dirty="0">
                <a:latin typeface="微软雅黑" panose="020B0503020204020204" pitchFamily="34" charset="-122"/>
                <a:ea typeface="微软雅黑" panose="020B0503020204020204" pitchFamily="34" charset="-122"/>
                <a:cs typeface="+mn-ea"/>
                <a:sym typeface="+mn-lt"/>
              </a:rPr>
              <a:t>目录</a:t>
            </a:r>
            <a:r>
              <a:rPr lang="en-US" altLang="zh-CN" sz="3790" b="1" cap="all" spc="284" dirty="0">
                <a:latin typeface="微软雅黑" panose="020B0503020204020204" pitchFamily="34" charset="-122"/>
                <a:ea typeface="微软雅黑" panose="020B0503020204020204" pitchFamily="34" charset="-122"/>
                <a:cs typeface="+mn-ea"/>
                <a:sym typeface="+mn-lt"/>
              </a:rPr>
              <a:t>/</a:t>
            </a:r>
            <a:r>
              <a:rPr lang="en-US" altLang="zh-CN" sz="1895" b="1" cap="all" dirty="0">
                <a:latin typeface="Franklin Gothic Book" panose="020B0503020102020204" pitchFamily="34" charset="0"/>
                <a:ea typeface="Cambria Math" panose="02040503050406030204" pitchFamily="18" charset="0"/>
                <a:cs typeface="+mn-ea"/>
                <a:sym typeface="+mn-lt"/>
              </a:rPr>
              <a:t>contents</a:t>
            </a:r>
            <a:endParaRPr lang="zh-CN" altLang="en-US" sz="1895" b="1" cap="all" dirty="0">
              <a:latin typeface="Franklin Gothic Book" panose="020B0503020102020204" pitchFamily="34" charset="0"/>
              <a:cs typeface="+mn-ea"/>
              <a:sym typeface="+mn-lt"/>
            </a:endParaRPr>
          </a:p>
        </p:txBody>
      </p:sp>
      <p:grpSp>
        <p:nvGrpSpPr>
          <p:cNvPr id="5" name="组合 4"/>
          <p:cNvGrpSpPr/>
          <p:nvPr/>
        </p:nvGrpSpPr>
        <p:grpSpPr>
          <a:xfrm>
            <a:off x="2157730" y="2442845"/>
            <a:ext cx="3851910" cy="647700"/>
            <a:chOff x="3058" y="3547"/>
            <a:chExt cx="6066" cy="1020"/>
          </a:xfrm>
        </p:grpSpPr>
        <p:sp>
          <p:nvSpPr>
            <p:cNvPr id="46" name="矩形 45"/>
            <p:cNvSpPr/>
            <p:nvPr/>
          </p:nvSpPr>
          <p:spPr>
            <a:xfrm>
              <a:off x="6176" y="3599"/>
              <a:ext cx="2948"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砖墙体施工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圆角矩形 44"/>
            <p:cNvSpPr/>
            <p:nvPr/>
          </p:nvSpPr>
          <p:spPr bwMode="auto">
            <a:xfrm>
              <a:off x="3058" y="354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2</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grpSp>
        <p:nvGrpSpPr>
          <p:cNvPr id="4" name="组合 3"/>
          <p:cNvGrpSpPr/>
          <p:nvPr/>
        </p:nvGrpSpPr>
        <p:grpSpPr>
          <a:xfrm>
            <a:off x="3632200" y="3560445"/>
            <a:ext cx="5878830" cy="647700"/>
            <a:chOff x="4920" y="5007"/>
            <a:chExt cx="9258" cy="1020"/>
          </a:xfrm>
        </p:grpSpPr>
        <p:sp>
          <p:nvSpPr>
            <p:cNvPr id="48" name="矩形 47"/>
            <p:cNvSpPr/>
            <p:nvPr/>
          </p:nvSpPr>
          <p:spPr>
            <a:xfrm>
              <a:off x="8038" y="5058"/>
              <a:ext cx="6140"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砖砌体结构细部构造施工</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圆角矩形 44"/>
            <p:cNvSpPr/>
            <p:nvPr/>
          </p:nvSpPr>
          <p:spPr bwMode="auto">
            <a:xfrm>
              <a:off x="4920" y="500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3</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5017770" y="4678045"/>
            <a:ext cx="6216650" cy="647700"/>
            <a:chOff x="6782" y="6467"/>
            <a:chExt cx="9790" cy="1020"/>
          </a:xfrm>
        </p:grpSpPr>
        <p:sp>
          <p:nvSpPr>
            <p:cNvPr id="50" name="矩形 49"/>
            <p:cNvSpPr/>
            <p:nvPr/>
          </p:nvSpPr>
          <p:spPr>
            <a:xfrm>
              <a:off x="9900" y="6519"/>
              <a:ext cx="6672" cy="917"/>
            </a:xfrm>
            <a:prstGeom prst="rect">
              <a:avLst/>
            </a:prstGeom>
            <a:effectLst/>
          </p:spPr>
          <p:txBody>
            <a:bodyPr wrap="none" anchor="ctr" anchorCtr="0">
              <a:spAutoFit/>
            </a:bodyPr>
            <a:lstStyle/>
            <a:p>
              <a:pPr algn="l">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砖砌体施工质量控制与验收</a:t>
              </a:r>
              <a:endPar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圆角矩形 44"/>
            <p:cNvSpPr/>
            <p:nvPr/>
          </p:nvSpPr>
          <p:spPr bwMode="auto">
            <a:xfrm>
              <a:off x="6782" y="6467"/>
              <a:ext cx="3118" cy="1020"/>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4</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52"/>
                                        </p:tgtEl>
                                      </p:cBhvr>
                                    </p:animEffect>
                                    <p:animScale>
                                      <p:cBhvr>
                                        <p:cTn id="15" dur="250" autoRev="1" fill="hold"/>
                                        <p:tgtEl>
                                          <p:spTgt spid="5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2" grpId="0"/>
      <p:bldP spid="52"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62229" y="1977539"/>
            <a:ext cx="10667541" cy="2346283"/>
          </a:xfrm>
          <a:prstGeom prst="rect">
            <a:avLst/>
          </a:prstGeom>
        </p:spPr>
        <p:txBody>
          <a:bodyPr wrap="square">
            <a:spAutoFit/>
          </a:bodyPr>
          <a:lstStyle/>
          <a:p>
            <a:pPr indent="612140" algn="just">
              <a:lnSpc>
                <a:spcPct val="150000"/>
              </a:lnSpc>
            </a:pPr>
            <a:r>
              <a:rPr lang="zh-CN" altLang="en-US" sz="2000" dirty="0">
                <a:latin typeface="微软雅黑" panose="020B0503020204020204" pitchFamily="34" charset="-122"/>
                <a:ea typeface="微软雅黑" panose="020B0503020204020204" pitchFamily="34" charset="-122"/>
              </a:rPr>
              <a:t>在抗震地区的砌体结构房屋，除满足强度、高厚比等要求外，还应执行</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建筑抗震设计规范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GB 50011—2010</a:t>
            </a:r>
            <a:r>
              <a:rPr lang="zh-CN" altLang="en-US" sz="2000" dirty="0">
                <a:latin typeface="微软雅黑" panose="020B0503020204020204" pitchFamily="34" charset="-122"/>
                <a:ea typeface="微软雅黑" panose="020B0503020204020204" pitchFamily="34" charset="-122"/>
              </a:rPr>
              <a:t>）规定的一系列提高砌体房屋结构延性和抗震性能的构造措施，使砌体结构具备必要的抗震性能。如使用圈梁和构造柱提高其延性，合理布置墙体，限制房屋高度（或层数），加强整体构造措施；再如使用砖的强度应不小于</a:t>
            </a:r>
            <a:r>
              <a:rPr lang="en-US" altLang="zh-CN" sz="2000" dirty="0">
                <a:latin typeface="微软雅黑" panose="020B0503020204020204" pitchFamily="34" charset="-122"/>
                <a:ea typeface="微软雅黑" panose="020B0503020204020204" pitchFamily="34" charset="-122"/>
              </a:rPr>
              <a:t>MU10</a:t>
            </a:r>
            <a:r>
              <a:rPr lang="zh-CN" altLang="en-US" sz="2000" dirty="0">
                <a:latin typeface="微软雅黑" panose="020B0503020204020204" pitchFamily="34" charset="-122"/>
                <a:ea typeface="微软雅黑" panose="020B0503020204020204" pitchFamily="34" charset="-122"/>
              </a:rPr>
              <a:t>，砂浆的强度应不小于 </a:t>
            </a:r>
            <a:r>
              <a:rPr lang="en-US" altLang="zh-CN" sz="2000" dirty="0">
                <a:latin typeface="微软雅黑" panose="020B0503020204020204" pitchFamily="34" charset="-122"/>
                <a:ea typeface="微软雅黑" panose="020B0503020204020204" pitchFamily="34" charset="-122"/>
              </a:rPr>
              <a:t>M5</a:t>
            </a:r>
            <a:r>
              <a:rPr lang="zh-CN" altLang="en-US" sz="2000" dirty="0">
                <a:latin typeface="微软雅黑" panose="020B0503020204020204" pitchFamily="34" charset="-122"/>
                <a:ea typeface="微软雅黑" panose="020B0503020204020204" pitchFamily="34" charset="-122"/>
              </a:rPr>
              <a:t>；混凝土小型砌块的强度等级不小于 </a:t>
            </a:r>
            <a:r>
              <a:rPr lang="en-US" altLang="zh-CN" sz="2000" dirty="0">
                <a:latin typeface="微软雅黑" panose="020B0503020204020204" pitchFamily="34" charset="-122"/>
                <a:ea typeface="微软雅黑" panose="020B0503020204020204" pitchFamily="34" charset="-122"/>
              </a:rPr>
              <a:t>MU7.5</a:t>
            </a:r>
            <a:r>
              <a:rPr lang="zh-CN" altLang="en-US" sz="2000" dirty="0">
                <a:latin typeface="微软雅黑" panose="020B0503020204020204" pitchFamily="34" charset="-122"/>
                <a:ea typeface="微软雅黑" panose="020B0503020204020204" pitchFamily="34" charset="-122"/>
              </a:rPr>
              <a:t>，使用砌筑砂浆的强度应不小于 </a:t>
            </a:r>
            <a:r>
              <a:rPr lang="en-US" altLang="zh-CN" sz="2000" dirty="0">
                <a:latin typeface="微软雅黑" panose="020B0503020204020204" pitchFamily="34" charset="-122"/>
                <a:ea typeface="微软雅黑" panose="020B0503020204020204" pitchFamily="34" charset="-122"/>
              </a:rPr>
              <a:t>M7.5</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6640" y="1768475"/>
            <a:ext cx="10080000" cy="1476375"/>
          </a:xfrm>
          <a:prstGeom prst="rect">
            <a:avLst/>
          </a:prstGeom>
        </p:spPr>
        <p:txBody>
          <a:bodyPr wrap="square">
            <a:spAutoFit/>
          </a:bodyPr>
          <a:lstStyle/>
          <a:p>
            <a:pPr indent="61214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1</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一般情况下，多层砌体房屋的总高度和层数，房屋最大高宽比不应超过下表的要求。对医院、教学楼等横墙较少（指同一楼层内开间大于 </a:t>
            </a:r>
            <a:r>
              <a:rPr lang="en-US" altLang="zh-CN" sz="2000" dirty="0">
                <a:latin typeface="微软雅黑" panose="020B0503020204020204" pitchFamily="34" charset="-122"/>
                <a:ea typeface="微软雅黑" panose="020B0503020204020204" pitchFamily="34" charset="-122"/>
              </a:rPr>
              <a:t>4.2m </a:t>
            </a:r>
            <a:r>
              <a:rPr lang="zh-CN" altLang="en-US" sz="2000" dirty="0">
                <a:latin typeface="微软雅黑" panose="020B0503020204020204" pitchFamily="34" charset="-122"/>
                <a:ea typeface="微软雅黑" panose="020B0503020204020204" pitchFamily="34" charset="-122"/>
              </a:rPr>
              <a:t>的房间占该层总面积的 </a:t>
            </a:r>
            <a:r>
              <a:rPr lang="en-US" altLang="zh-CN" sz="2000" dirty="0">
                <a:latin typeface="微软雅黑" panose="020B0503020204020204" pitchFamily="34" charset="-122"/>
                <a:ea typeface="微软雅黑" panose="020B0503020204020204" pitchFamily="34" charset="-122"/>
              </a:rPr>
              <a:t>40% </a:t>
            </a:r>
            <a:r>
              <a:rPr lang="zh-CN" altLang="en-US" sz="2000" dirty="0">
                <a:latin typeface="微软雅黑" panose="020B0503020204020204" pitchFamily="34" charset="-122"/>
                <a:ea typeface="微软雅黑" panose="020B0503020204020204" pitchFamily="34" charset="-122"/>
              </a:rPr>
              <a:t>以上）的砖房总高度应比表 </a:t>
            </a:r>
            <a:r>
              <a:rPr lang="en-US" altLang="zh-CN" sz="2000" dirty="0">
                <a:latin typeface="微软雅黑" panose="020B0503020204020204" pitchFamily="34" charset="-122"/>
                <a:ea typeface="微软雅黑" panose="020B0503020204020204" pitchFamily="34" charset="-122"/>
              </a:rPr>
              <a:t>2-3 </a:t>
            </a:r>
            <a:r>
              <a:rPr lang="zh-CN" altLang="en-US" sz="2000" dirty="0">
                <a:latin typeface="微软雅黑" panose="020B0503020204020204" pitchFamily="34" charset="-122"/>
                <a:ea typeface="微软雅黑" panose="020B0503020204020204" pitchFamily="34" charset="-122"/>
              </a:rPr>
              <a:t>中规定的相应降低 </a:t>
            </a:r>
            <a:r>
              <a:rPr lang="en-US" altLang="zh-CN" sz="2000" dirty="0">
                <a:latin typeface="微软雅黑" panose="020B0503020204020204" pitchFamily="34" charset="-122"/>
                <a:ea typeface="微软雅黑" panose="020B0503020204020204" pitchFamily="34" charset="-122"/>
              </a:rPr>
              <a:t>3m</a:t>
            </a:r>
            <a:r>
              <a:rPr lang="zh-CN" altLang="en-US" sz="2000" dirty="0">
                <a:latin typeface="微软雅黑" panose="020B0503020204020204" pitchFamily="34" charset="-122"/>
                <a:ea typeface="微软雅黑" panose="020B0503020204020204" pitchFamily="34" charset="-122"/>
              </a:rPr>
              <a:t>，层数相应减少一层。</a:t>
            </a:r>
            <a:endParaRPr lang="en-US" altLang="zh-CN"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1986511" y="3549243"/>
            <a:ext cx="8220364" cy="2853231"/>
          </a:xfrm>
          <a:prstGeom prst="rect">
            <a:avLst/>
          </a:prstGeom>
        </p:spPr>
      </p:pic>
      <p:sp>
        <p:nvSpPr>
          <p:cNvPr id="3" name="文本框 2"/>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5" name="文本框 4"/>
          <p:cNvSpPr txBox="1"/>
          <p:nvPr/>
        </p:nvSpPr>
        <p:spPr>
          <a:xfrm>
            <a:off x="1056005" y="992505"/>
            <a:ext cx="5059680" cy="645160"/>
          </a:xfrm>
          <a:prstGeom prst="rect">
            <a:avLst/>
          </a:prstGeom>
          <a:noFill/>
        </p:spPr>
        <p:txBody>
          <a:bodyPr wrap="none" rtlCol="0" anchor="t">
            <a:spAutoFit/>
          </a:bodyPr>
          <a:p>
            <a:pPr algn="l">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（一）砌体结构抗震设计的一般规定</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5944" y="1662502"/>
            <a:ext cx="10080000" cy="553085"/>
          </a:xfrm>
          <a:prstGeom prst="rect">
            <a:avLst/>
          </a:prstGeom>
        </p:spPr>
        <p:txBody>
          <a:bodyPr wrap="square">
            <a:spAutoFit/>
          </a:bodyPr>
          <a:lstStyle/>
          <a:p>
            <a:pPr indent="61214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2</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多层房屋的总高度与总宽度的最大比值，宜符合下表的要求。</a:t>
            </a:r>
            <a:endParaRPr lang="en-US" altLang="zh-CN"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1237673" y="3419382"/>
            <a:ext cx="10270836" cy="1038357"/>
          </a:xfrm>
          <a:prstGeom prst="rect">
            <a:avLst/>
          </a:prstGeom>
        </p:spPr>
      </p:pic>
      <p:sp>
        <p:nvSpPr>
          <p:cNvPr id="5" name="矩形 4"/>
          <p:cNvSpPr/>
          <p:nvPr/>
        </p:nvSpPr>
        <p:spPr>
          <a:xfrm>
            <a:off x="4784850" y="2976480"/>
            <a:ext cx="2492990"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多层房屋的最大高宽比</a:t>
            </a:r>
            <a:endParaRPr lang="zh-CN" altLang="en-US"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1056005" y="992505"/>
            <a:ext cx="5059680" cy="645160"/>
          </a:xfrm>
          <a:prstGeom prst="rect">
            <a:avLst/>
          </a:prstGeom>
          <a:noFill/>
        </p:spPr>
        <p:txBody>
          <a:bodyPr wrap="none" rtlCol="0" anchor="t">
            <a:spAutoFit/>
          </a:bodyPr>
          <a:p>
            <a:pPr algn="l">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（一）砌体结构抗震设计的一般规定</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6005" y="1830070"/>
            <a:ext cx="10080000" cy="553085"/>
          </a:xfrm>
          <a:prstGeom prst="rect">
            <a:avLst/>
          </a:prstGeom>
        </p:spPr>
        <p:txBody>
          <a:bodyPr wrap="square">
            <a:spAutoFit/>
          </a:bodyPr>
          <a:lstStyle/>
          <a:p>
            <a:pPr indent="61214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3</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房屋抗震横墙的间距，不应超过下表的要求。</a:t>
            </a:r>
            <a:endParaRPr lang="en-US" altLang="zh-CN" sz="2000" dirty="0">
              <a:latin typeface="微软雅黑" panose="020B0503020204020204" pitchFamily="34" charset="-122"/>
              <a:ea typeface="微软雅黑" panose="020B0503020204020204" pitchFamily="34" charset="-122"/>
            </a:endParaRPr>
          </a:p>
        </p:txBody>
      </p:sp>
      <p:sp>
        <p:nvSpPr>
          <p:cNvPr id="5" name="矩形 4"/>
          <p:cNvSpPr/>
          <p:nvPr/>
        </p:nvSpPr>
        <p:spPr>
          <a:xfrm>
            <a:off x="3911629" y="2762461"/>
            <a:ext cx="4054475" cy="368300"/>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房屋抗震横墙的最大间距（单位：</a:t>
            </a:r>
            <a:r>
              <a:rPr lang="en-US" altLang="zh-CN" dirty="0">
                <a:latin typeface="微软雅黑" panose="020B0503020204020204" pitchFamily="34" charset="-122"/>
                <a:ea typeface="微软雅黑" panose="020B0503020204020204" pitchFamily="34" charset="-122"/>
              </a:rPr>
              <a:t>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1075690" y="3130550"/>
            <a:ext cx="10040620" cy="3548380"/>
          </a:xfrm>
          <a:prstGeom prst="rect">
            <a:avLst/>
          </a:prstGeom>
        </p:spPr>
      </p:pic>
      <p:sp>
        <p:nvSpPr>
          <p:cNvPr id="3" name="文本框 2"/>
          <p:cNvSpPr txBox="1"/>
          <p:nvPr/>
        </p:nvSpPr>
        <p:spPr>
          <a:xfrm>
            <a:off x="1056005" y="992505"/>
            <a:ext cx="5059680" cy="645160"/>
          </a:xfrm>
          <a:prstGeom prst="rect">
            <a:avLst/>
          </a:prstGeom>
          <a:noFill/>
        </p:spPr>
        <p:txBody>
          <a:bodyPr wrap="none" rtlCol="0" anchor="t">
            <a:spAutoFit/>
          </a:bodyPr>
          <a:p>
            <a:pPr algn="l">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（一）砌体结构抗震设计的一般规定</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
        <p:nvSpPr>
          <p:cNvPr id="7" name="文本框 6"/>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5944" y="1963492"/>
            <a:ext cx="10080000" cy="553085"/>
          </a:xfrm>
          <a:prstGeom prst="rect">
            <a:avLst/>
          </a:prstGeom>
        </p:spPr>
        <p:txBody>
          <a:bodyPr wrap="square">
            <a:spAutoFit/>
          </a:bodyPr>
          <a:lstStyle/>
          <a:p>
            <a:pPr indent="61214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4</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房屋中砌体墙段的局部尺寸限值，应符合下表的要求。</a:t>
            </a:r>
            <a:endParaRPr lang="en-US" altLang="zh-CN" sz="2000" dirty="0">
              <a:latin typeface="微软雅黑" panose="020B0503020204020204" pitchFamily="34" charset="-122"/>
              <a:ea typeface="微软雅黑" panose="020B0503020204020204" pitchFamily="34" charset="-122"/>
            </a:endParaRPr>
          </a:p>
        </p:txBody>
      </p:sp>
      <p:sp>
        <p:nvSpPr>
          <p:cNvPr id="5" name="矩形 4"/>
          <p:cNvSpPr/>
          <p:nvPr/>
        </p:nvSpPr>
        <p:spPr>
          <a:xfrm>
            <a:off x="4350817" y="3004858"/>
            <a:ext cx="3877985"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房屋的局部尺寸限值（单位：</a:t>
            </a:r>
            <a:r>
              <a:rPr lang="en-US" altLang="zh-CN" dirty="0">
                <a:latin typeface="微软雅黑" panose="020B0503020204020204" pitchFamily="34" charset="-122"/>
                <a:ea typeface="微软雅黑" panose="020B0503020204020204" pitchFamily="34" charset="-122"/>
              </a:rPr>
              <a:t>m</a:t>
            </a:r>
            <a:r>
              <a:rPr lang="zh-CN" altLang="en-US" dirty="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1330036" y="3378722"/>
            <a:ext cx="9245600" cy="2875090"/>
          </a:xfrm>
          <a:prstGeom prst="rect">
            <a:avLst/>
          </a:prstGeom>
        </p:spPr>
      </p:pic>
      <p:sp>
        <p:nvSpPr>
          <p:cNvPr id="2" name="文本框 1"/>
          <p:cNvSpPr txBox="1"/>
          <p:nvPr/>
        </p:nvSpPr>
        <p:spPr>
          <a:xfrm>
            <a:off x="1056005" y="992505"/>
            <a:ext cx="5059680" cy="645160"/>
          </a:xfrm>
          <a:prstGeom prst="rect">
            <a:avLst/>
          </a:prstGeom>
          <a:noFill/>
        </p:spPr>
        <p:txBody>
          <a:bodyPr wrap="none" rtlCol="0" anchor="t">
            <a:spAutoFit/>
          </a:bodyPr>
          <a:p>
            <a:pPr algn="l">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（一）砌体结构抗震设计的一般规定</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
        <p:nvSpPr>
          <p:cNvPr id="7" name="文本框 6"/>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1055830" y="2072811"/>
            <a:ext cx="10080000" cy="378460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5</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多层砌体房屋的结构体系应优先采用横墙承重或纵、横墙共同承重的结构体系。纵、横墙的布置宜均匀对称，沿平面宜对齐、沿竖向应上下连续；同一轴线上的窗间墙宽度宜均匀。楼梯不宜设在房屋的尽端和转角处。</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6</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烈度为 </a:t>
            </a:r>
            <a:r>
              <a:rPr lang="en-US" altLang="zh-CN" sz="2000" dirty="0">
                <a:latin typeface="微软雅黑" panose="020B0503020204020204" pitchFamily="34" charset="-122"/>
                <a:ea typeface="微软雅黑" panose="020B0503020204020204" pitchFamily="34" charset="-122"/>
              </a:rPr>
              <a:t>8 </a:t>
            </a:r>
            <a:r>
              <a:rPr lang="zh-CN" altLang="en-US" sz="2000" dirty="0">
                <a:latin typeface="微软雅黑" panose="020B0503020204020204" pitchFamily="34" charset="-122"/>
                <a:ea typeface="微软雅黑" panose="020B0503020204020204" pitchFamily="34" charset="-122"/>
              </a:rPr>
              <a:t>度和 </a:t>
            </a:r>
            <a:r>
              <a:rPr lang="en-US" altLang="zh-CN" sz="2000" dirty="0">
                <a:latin typeface="微软雅黑" panose="020B0503020204020204" pitchFamily="34" charset="-122"/>
                <a:ea typeface="微软雅黑" panose="020B0503020204020204" pitchFamily="34" charset="-122"/>
              </a:rPr>
              <a:t>9 </a:t>
            </a:r>
            <a:r>
              <a:rPr lang="zh-CN" altLang="en-US" sz="2000" dirty="0">
                <a:latin typeface="微软雅黑" panose="020B0503020204020204" pitchFamily="34" charset="-122"/>
                <a:ea typeface="微软雅黑" panose="020B0503020204020204" pitchFamily="34" charset="-122"/>
              </a:rPr>
              <a:t>度且有下列情况之一时，宜设置防震缝，缝两侧均应设置墙体，缝宽 </a:t>
            </a:r>
            <a:r>
              <a:rPr lang="en-US" altLang="zh-CN" sz="2000" dirty="0">
                <a:latin typeface="微软雅黑" panose="020B0503020204020204" pitchFamily="34" charset="-122"/>
                <a:ea typeface="微软雅黑" panose="020B0503020204020204" pitchFamily="34" charset="-122"/>
              </a:rPr>
              <a:t>50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100mm</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①房屋立面高差在 </a:t>
            </a:r>
            <a:r>
              <a:rPr lang="en-US" altLang="zh-CN" sz="2000" dirty="0">
                <a:latin typeface="微软雅黑" panose="020B0503020204020204" pitchFamily="34" charset="-122"/>
                <a:ea typeface="微软雅黑" panose="020B0503020204020204" pitchFamily="34" charset="-122"/>
              </a:rPr>
              <a:t>6m </a:t>
            </a:r>
            <a:r>
              <a:rPr lang="zh-CN" altLang="en-US" sz="2000" dirty="0">
                <a:latin typeface="微软雅黑" panose="020B0503020204020204" pitchFamily="34" charset="-122"/>
                <a:ea typeface="微软雅黑" panose="020B0503020204020204" pitchFamily="34" charset="-122"/>
              </a:rPr>
              <a:t>以上；</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②房屋楼面有错层或楼板标高差 </a:t>
            </a:r>
            <a:r>
              <a:rPr lang="en-US" altLang="zh-CN" sz="2000" dirty="0">
                <a:latin typeface="微软雅黑" panose="020B0503020204020204" pitchFamily="34" charset="-122"/>
                <a:ea typeface="微软雅黑" panose="020B0503020204020204" pitchFamily="34" charset="-122"/>
              </a:rPr>
              <a:t>0.6m </a:t>
            </a:r>
            <a:r>
              <a:rPr lang="zh-CN" altLang="en-US" sz="2000" dirty="0">
                <a:latin typeface="微软雅黑" panose="020B0503020204020204" pitchFamily="34" charset="-122"/>
                <a:ea typeface="微软雅黑" panose="020B0503020204020204" pitchFamily="34" charset="-122"/>
              </a:rPr>
              <a:t>及其以上；</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③房屋各部分结构刚度，质量差异较大。</a:t>
            </a:r>
            <a:endParaRPr lang="en-US" altLang="zh-CN" sz="20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056005" y="1146810"/>
            <a:ext cx="5059680" cy="645160"/>
          </a:xfrm>
          <a:prstGeom prst="rect">
            <a:avLst/>
          </a:prstGeom>
          <a:noFill/>
        </p:spPr>
        <p:txBody>
          <a:bodyPr wrap="none" rtlCol="0" anchor="t">
            <a:spAutoFit/>
          </a:bodyPr>
          <a:p>
            <a:pPr algn="l">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（一）砌体结构抗震设计的一般规定</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
        <p:nvSpPr>
          <p:cNvPr id="2" name="文本框 1"/>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925830" y="1068705"/>
            <a:ext cx="10300335" cy="2491740"/>
          </a:xfrm>
          <a:prstGeom prst="rect">
            <a:avLst/>
          </a:prstGeom>
        </p:spPr>
        <p:txBody>
          <a:bodyPr wrap="square">
            <a:spAutoFit/>
          </a:bodyPr>
          <a:lstStyle/>
          <a:p>
            <a:pPr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rPr>
              <a:t>（二）砖砌体房屋抗震构造措施</a:t>
            </a:r>
            <a:endParaRPr lang="en-US" altLang="zh-CN" sz="2400" b="1" dirty="0">
              <a:solidFill>
                <a:schemeClr val="accent6"/>
              </a:solidFill>
              <a:latin typeface="Microsoft YaHei Bold" panose="020B0503020204020204" charset="-122"/>
              <a:ea typeface="Microsoft YaHei Bold" panose="020B0503020204020204" charset="-122"/>
            </a:endParaRPr>
          </a:p>
          <a:p>
            <a:pPr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1</a:t>
            </a:r>
            <a:r>
              <a:rPr lang="zh-CN" altLang="en-US" sz="2000" dirty="0">
                <a:solidFill>
                  <a:schemeClr val="accent6"/>
                </a:solidFill>
                <a:latin typeface="微软雅黑" panose="020B0503020204020204" pitchFamily="34" charset="-122"/>
                <a:ea typeface="微软雅黑" panose="020B0503020204020204" pitchFamily="34" charset="-122"/>
              </a:rPr>
              <a:t>）圈梁、构造柱的设置和构造要求。</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在砖混结构的房屋中，应按要求设置钢筋混凝土圈梁和构造柱，其设置和构造要求在砌体墙的构造中已讲述。</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2</a:t>
            </a:r>
            <a:r>
              <a:rPr lang="zh-CN" altLang="en-US" sz="2000" dirty="0">
                <a:solidFill>
                  <a:schemeClr val="accent6"/>
                </a:solidFill>
                <a:latin typeface="微软雅黑" panose="020B0503020204020204" pitchFamily="34" charset="-122"/>
                <a:ea typeface="微软雅黑" panose="020B0503020204020204" pitchFamily="34" charset="-122"/>
              </a:rPr>
              <a:t>）楼、屋盖的构造要求。</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sp>
        <p:nvSpPr>
          <p:cNvPr id="3" name="矩形 2"/>
          <p:cNvSpPr/>
          <p:nvPr/>
        </p:nvSpPr>
        <p:spPr>
          <a:xfrm>
            <a:off x="925830" y="3468370"/>
            <a:ext cx="6569710" cy="2999740"/>
          </a:xfrm>
          <a:prstGeom prst="rect">
            <a:avLst/>
          </a:prstGeom>
        </p:spPr>
        <p:txBody>
          <a:bodyPr wrap="square">
            <a:spAutoFit/>
          </a:bodyPr>
          <a:lstStyle/>
          <a:p>
            <a:pPr algn="just">
              <a:lnSpc>
                <a:spcPct val="150000"/>
              </a:lnSpc>
            </a:pPr>
            <a:r>
              <a:rPr lang="zh-CN" altLang="en-US" dirty="0">
                <a:latin typeface="微软雅黑" panose="020B0503020204020204" pitchFamily="34" charset="-122"/>
                <a:ea typeface="微软雅黑" panose="020B0503020204020204" pitchFamily="34" charset="-122"/>
              </a:rPr>
              <a:t>①现浇钢筋混凝土楼板或屋面板伸进纵、横墙内的长度，均不应小于 </a:t>
            </a:r>
            <a:r>
              <a:rPr lang="en-US" altLang="zh-CN" dirty="0">
                <a:latin typeface="微软雅黑" panose="020B0503020204020204" pitchFamily="34" charset="-122"/>
                <a:ea typeface="微软雅黑" panose="020B0503020204020204" pitchFamily="34" charset="-122"/>
              </a:rPr>
              <a:t>120mm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②当板的跨度大于 </a:t>
            </a:r>
            <a:r>
              <a:rPr lang="en-US" altLang="zh-CN" dirty="0">
                <a:latin typeface="微软雅黑" panose="020B0503020204020204" pitchFamily="34" charset="-122"/>
                <a:ea typeface="微软雅黑" panose="020B0503020204020204" pitchFamily="34" charset="-122"/>
              </a:rPr>
              <a:t>4.8m </a:t>
            </a:r>
            <a:r>
              <a:rPr lang="zh-CN" altLang="en-US" dirty="0">
                <a:latin typeface="微软雅黑" panose="020B0503020204020204" pitchFamily="34" charset="-122"/>
                <a:ea typeface="微软雅黑" panose="020B0503020204020204" pitchFamily="34" charset="-122"/>
              </a:rPr>
              <a:t>并与外墙平行时，靠外墙的预制板侧边应与墙或圈梁拉结如图所示。</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zh-CN" altLang="en-US" dirty="0">
                <a:latin typeface="微软雅黑" panose="020B0503020204020204" pitchFamily="34" charset="-122"/>
                <a:ea typeface="微软雅黑" panose="020B0503020204020204" pitchFamily="34" charset="-122"/>
              </a:rPr>
              <a:t>③在房屋端部大房间的楼盖处，地震烈度为 </a:t>
            </a:r>
            <a:r>
              <a:rPr lang="en-US" altLang="zh-CN" dirty="0">
                <a:latin typeface="微软雅黑" panose="020B0503020204020204" pitchFamily="34" charset="-122"/>
                <a:ea typeface="微软雅黑" panose="020B0503020204020204" pitchFamily="34" charset="-122"/>
              </a:rPr>
              <a:t>8 </a:t>
            </a:r>
            <a:r>
              <a:rPr lang="zh-CN" altLang="en-US" dirty="0">
                <a:latin typeface="微软雅黑" panose="020B0503020204020204" pitchFamily="34" charset="-122"/>
                <a:ea typeface="微软雅黑" panose="020B0503020204020204" pitchFamily="34" charset="-122"/>
              </a:rPr>
              <a:t>度时房屋的屋盖和地震烈度为 </a:t>
            </a:r>
            <a:r>
              <a:rPr lang="en-US" altLang="zh-CN" dirty="0">
                <a:latin typeface="微软雅黑" panose="020B0503020204020204" pitchFamily="34" charset="-122"/>
                <a:ea typeface="微软雅黑" panose="020B0503020204020204" pitchFamily="34" charset="-122"/>
              </a:rPr>
              <a:t>9 </a:t>
            </a:r>
            <a:r>
              <a:rPr lang="zh-CN" altLang="en-US" dirty="0">
                <a:latin typeface="微软雅黑" panose="020B0503020204020204" pitchFamily="34" charset="-122"/>
                <a:ea typeface="微软雅黑" panose="020B0503020204020204" pitchFamily="34" charset="-122"/>
              </a:rPr>
              <a:t>度时房屋的楼盖、屋盖处，当圈梁设在板底时，钢筋混凝土预制板应相互拉结，并应与梁、墙或圈梁拉结。</a:t>
            </a:r>
            <a:endParaRPr lang="en-US" altLang="zh-CN"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7505065" y="2925445"/>
            <a:ext cx="4404360" cy="3542665"/>
            <a:chOff x="11819" y="4607"/>
            <a:chExt cx="6936" cy="5579"/>
          </a:xfrm>
        </p:grpSpPr>
        <p:pic>
          <p:nvPicPr>
            <p:cNvPr id="2" name="图片 1"/>
            <p:cNvPicPr>
              <a:picLocks noChangeAspect="1"/>
            </p:cNvPicPr>
            <p:nvPr/>
          </p:nvPicPr>
          <p:blipFill>
            <a:blip r:embed="rId4">
              <a:clrChange>
                <a:clrFrom>
                  <a:srgbClr val="FFFFFF"/>
                </a:clrFrom>
                <a:clrTo>
                  <a:srgbClr val="FFFFFF">
                    <a:alpha val="0"/>
                  </a:srgbClr>
                </a:clrTo>
              </a:clrChange>
            </a:blip>
            <a:stretch>
              <a:fillRect/>
            </a:stretch>
          </p:blipFill>
          <p:spPr>
            <a:xfrm>
              <a:off x="11819" y="4607"/>
              <a:ext cx="6937" cy="4878"/>
            </a:xfrm>
            <a:prstGeom prst="rect">
              <a:avLst/>
            </a:prstGeom>
          </p:spPr>
        </p:pic>
        <p:sp>
          <p:nvSpPr>
            <p:cNvPr id="5" name="矩形 4"/>
            <p:cNvSpPr/>
            <p:nvPr/>
          </p:nvSpPr>
          <p:spPr>
            <a:xfrm>
              <a:off x="13666" y="9604"/>
              <a:ext cx="3244" cy="582"/>
            </a:xfrm>
            <a:prstGeom prst="rect">
              <a:avLst/>
            </a:prstGeom>
          </p:spPr>
          <p:txBody>
            <a:bodyPr wrap="square">
              <a:spAutoFit/>
            </a:bodyPr>
            <a:lstStyle/>
            <a:p>
              <a:r>
                <a:rPr lang="zh-CN" altLang="en-US" dirty="0">
                  <a:solidFill>
                    <a:srgbClr val="00A1E9"/>
                  </a:solidFill>
                  <a:latin typeface="微软雅黑" panose="020B0503020204020204" pitchFamily="34" charset="-122"/>
                  <a:ea typeface="微软雅黑" panose="020B0503020204020204" pitchFamily="34" charset="-122"/>
                </a:rPr>
                <a:t>预制板与墙的拉结</a:t>
              </a:r>
              <a:endParaRPr lang="zh-CN" altLang="en-US" dirty="0">
                <a:latin typeface="微软雅黑" panose="020B0503020204020204" pitchFamily="34" charset="-122"/>
                <a:ea typeface="微软雅黑" panose="020B0503020204020204" pitchFamily="34" charset="-122"/>
              </a:endParaRPr>
            </a:p>
          </p:txBody>
        </p:sp>
      </p:grpSp>
      <p:sp>
        <p:nvSpPr>
          <p:cNvPr id="9" name="文本框 8"/>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925769" y="1346775"/>
            <a:ext cx="6363396" cy="5046345"/>
          </a:xfrm>
          <a:prstGeom prst="rect">
            <a:avLst/>
          </a:prstGeom>
        </p:spPr>
        <p:txBody>
          <a:bodyPr wrap="square">
            <a:spAutoFit/>
          </a:bodyPr>
          <a:lstStyle/>
          <a:p>
            <a:pPr algn="just" fontAlgn="auto">
              <a:lnSpc>
                <a:spcPct val="150000"/>
              </a:lnSpc>
              <a:spcAft>
                <a:spcPts val="1200"/>
              </a:spcAft>
            </a:pPr>
            <a:r>
              <a:rPr lang="zh-CN" altLang="en-US" sz="2400" b="1" dirty="0">
                <a:solidFill>
                  <a:schemeClr val="accent6"/>
                </a:solidFill>
                <a:latin typeface="Microsoft YaHei Bold" panose="020B0503020204020204" charset="-122"/>
                <a:ea typeface="Microsoft YaHei Bold" panose="020B0503020204020204" charset="-122"/>
              </a:rPr>
              <a:t>（二）砖砌体房屋抗震构造措施</a:t>
            </a:r>
            <a:endParaRPr lang="en-US" altLang="zh-CN" sz="2400" b="1" dirty="0">
              <a:solidFill>
                <a:schemeClr val="accent6"/>
              </a:solidFill>
              <a:latin typeface="Microsoft YaHei Bold" panose="020B0503020204020204" charset="-122"/>
              <a:ea typeface="Microsoft YaHei Bold" panose="020B0503020204020204" charset="-122"/>
            </a:endParaRPr>
          </a:p>
          <a:p>
            <a:pPr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3</a:t>
            </a:r>
            <a:r>
              <a:rPr lang="zh-CN" altLang="en-US" sz="2000" dirty="0">
                <a:solidFill>
                  <a:schemeClr val="accent6"/>
                </a:solidFill>
                <a:latin typeface="微软雅黑" panose="020B0503020204020204" pitchFamily="34" charset="-122"/>
                <a:ea typeface="微软雅黑" panose="020B0503020204020204" pitchFamily="34" charset="-122"/>
              </a:rPr>
              <a:t>）墙体的构造要求。</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地震烈度为</a:t>
            </a:r>
            <a:r>
              <a:rPr lang="en-US" altLang="zh-CN" sz="2000" dirty="0">
                <a:latin typeface="微软雅黑" panose="020B0503020204020204" pitchFamily="34" charset="-122"/>
                <a:ea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rPr>
              <a:t>度时长度大于</a:t>
            </a:r>
            <a:r>
              <a:rPr lang="en-US" altLang="zh-CN" sz="2000" dirty="0">
                <a:latin typeface="微软雅黑" panose="020B0503020204020204" pitchFamily="34" charset="-122"/>
                <a:ea typeface="微软雅黑" panose="020B0503020204020204" pitchFamily="34" charset="-122"/>
              </a:rPr>
              <a:t>7.2m</a:t>
            </a:r>
            <a:r>
              <a:rPr lang="zh-CN" altLang="en-US" sz="2000" dirty="0">
                <a:latin typeface="微软雅黑" panose="020B0503020204020204" pitchFamily="34" charset="-122"/>
                <a:ea typeface="微软雅黑" panose="020B0503020204020204" pitchFamily="34" charset="-122"/>
              </a:rPr>
              <a:t>的大房间，及地震烈度为</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度和地震烈度为</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度时外墙转角及内外墙交接处，应沿墙高每隔</a:t>
            </a:r>
            <a:r>
              <a:rPr lang="en-US" altLang="zh-CN" sz="2000" dirty="0">
                <a:latin typeface="微软雅黑" panose="020B0503020204020204" pitchFamily="34" charset="-122"/>
                <a:ea typeface="微软雅黑" panose="020B0503020204020204" pitchFamily="34" charset="-122"/>
              </a:rPr>
              <a:t>500mm</a:t>
            </a:r>
            <a:r>
              <a:rPr lang="zh-CN" altLang="en-US" sz="2000" dirty="0">
                <a:latin typeface="微软雅黑" panose="020B0503020204020204" pitchFamily="34" charset="-122"/>
                <a:ea typeface="微软雅黑" panose="020B0503020204020204" pitchFamily="34" charset="-122"/>
              </a:rPr>
              <a:t>配置</a:t>
            </a:r>
            <a:r>
              <a:rPr lang="en-US" altLang="zh-CN" sz="2000" dirty="0">
                <a:latin typeface="微软雅黑" panose="020B0503020204020204" pitchFamily="34" charset="-122"/>
                <a:ea typeface="微软雅黑" panose="020B0503020204020204" pitchFamily="34" charset="-122"/>
              </a:rPr>
              <a:t>2φ6</a:t>
            </a:r>
            <a:r>
              <a:rPr lang="zh-CN" altLang="en-US" sz="2000" dirty="0">
                <a:latin typeface="微软雅黑" panose="020B0503020204020204" pitchFamily="34" charset="-122"/>
                <a:ea typeface="微软雅黑" panose="020B0503020204020204" pitchFamily="34" charset="-122"/>
              </a:rPr>
              <a:t>拉结钢筋，并每边伸入墙内不宜小于</a:t>
            </a:r>
            <a:r>
              <a:rPr lang="en-US" altLang="zh-CN" sz="2000" dirty="0">
                <a:latin typeface="微软雅黑" panose="020B0503020204020204" pitchFamily="34" charset="-122"/>
                <a:ea typeface="微软雅黑" panose="020B0503020204020204" pitchFamily="34" charset="-122"/>
              </a:rPr>
              <a:t>1m</a:t>
            </a:r>
            <a:r>
              <a:rPr lang="zh-CN" altLang="en-US" sz="2000" dirty="0">
                <a:latin typeface="微软雅黑" panose="020B0503020204020204" pitchFamily="34" charset="-122"/>
                <a:ea typeface="微软雅黑" panose="020B0503020204020204" pitchFamily="34" charset="-122"/>
              </a:rPr>
              <a:t>。后砌的非承重砖墙应沿墙高每隔 </a:t>
            </a:r>
            <a:r>
              <a:rPr lang="en-US" altLang="zh-CN" sz="2000" dirty="0">
                <a:latin typeface="微软雅黑" panose="020B0503020204020204" pitchFamily="34" charset="-122"/>
                <a:ea typeface="微软雅黑" panose="020B0503020204020204" pitchFamily="34" charset="-122"/>
              </a:rPr>
              <a:t>500mm</a:t>
            </a:r>
            <a:r>
              <a:rPr lang="zh-CN" altLang="en-US" sz="2000" dirty="0">
                <a:latin typeface="微软雅黑" panose="020B0503020204020204" pitchFamily="34" charset="-122"/>
                <a:ea typeface="微软雅黑" panose="020B0503020204020204" pitchFamily="34" charset="-122"/>
              </a:rPr>
              <a:t>配置</a:t>
            </a:r>
            <a:r>
              <a:rPr lang="en-US" altLang="zh-CN" sz="2000" dirty="0">
                <a:latin typeface="微软雅黑" panose="020B0503020204020204" pitchFamily="34" charset="-122"/>
                <a:ea typeface="微软雅黑" panose="020B0503020204020204" pitchFamily="34" charset="-122"/>
              </a:rPr>
              <a:t>2φ6</a:t>
            </a:r>
            <a:r>
              <a:rPr lang="zh-CN" altLang="en-US" sz="2000" dirty="0">
                <a:latin typeface="微软雅黑" panose="020B0503020204020204" pitchFamily="34" charset="-122"/>
                <a:ea typeface="微软雅黑" panose="020B0503020204020204" pitchFamily="34" charset="-122"/>
              </a:rPr>
              <a:t>钢筋与承重墙拉结，每边伸入墙内不宜小于</a:t>
            </a:r>
            <a:r>
              <a:rPr lang="en-US" altLang="zh-CN" sz="2000" dirty="0">
                <a:latin typeface="微软雅黑" panose="020B0503020204020204" pitchFamily="34" charset="-122"/>
                <a:ea typeface="微软雅黑" panose="020B0503020204020204" pitchFamily="34" charset="-122"/>
              </a:rPr>
              <a:t>0.5m</a:t>
            </a:r>
            <a:r>
              <a:rPr lang="zh-CN" altLang="en-US" sz="2000" dirty="0">
                <a:latin typeface="微软雅黑" panose="020B0503020204020204" pitchFamily="34" charset="-122"/>
                <a:ea typeface="微软雅黑" panose="020B0503020204020204" pitchFamily="34" charset="-122"/>
              </a:rPr>
              <a:t>。地震烈度为</a:t>
            </a:r>
            <a:r>
              <a:rPr lang="en-US" altLang="zh-CN" sz="2000" dirty="0">
                <a:latin typeface="微软雅黑" panose="020B0503020204020204" pitchFamily="34" charset="-122"/>
                <a:ea typeface="微软雅黑" panose="020B0503020204020204" pitchFamily="34" charset="-122"/>
              </a:rPr>
              <a:t>8</a:t>
            </a:r>
            <a:r>
              <a:rPr lang="zh-CN" altLang="en-US" sz="2000" dirty="0">
                <a:latin typeface="微软雅黑" panose="020B0503020204020204" pitchFamily="34" charset="-122"/>
                <a:ea typeface="微软雅黑" panose="020B0503020204020204" pitchFamily="34" charset="-122"/>
              </a:rPr>
              <a:t>度和地震烈度为</a:t>
            </a:r>
            <a:r>
              <a:rPr lang="en-US" altLang="zh-CN" sz="2000" dirty="0">
                <a:latin typeface="微软雅黑" panose="020B0503020204020204" pitchFamily="34" charset="-122"/>
                <a:ea typeface="微软雅黑" panose="020B0503020204020204" pitchFamily="34" charset="-122"/>
              </a:rPr>
              <a:t>9</a:t>
            </a:r>
            <a:r>
              <a:rPr lang="zh-CN" altLang="en-US" sz="2000" dirty="0">
                <a:latin typeface="微软雅黑" panose="020B0503020204020204" pitchFamily="34" charset="-122"/>
                <a:ea typeface="微软雅黑" panose="020B0503020204020204" pitchFamily="34" charset="-122"/>
              </a:rPr>
              <a:t>度时长度大于</a:t>
            </a:r>
            <a:r>
              <a:rPr lang="en-US" altLang="zh-CN" sz="2000" dirty="0">
                <a:latin typeface="微软雅黑" panose="020B0503020204020204" pitchFamily="34" charset="-122"/>
                <a:ea typeface="微软雅黑" panose="020B0503020204020204" pitchFamily="34" charset="-122"/>
              </a:rPr>
              <a:t>5.1m </a:t>
            </a:r>
            <a:r>
              <a:rPr lang="zh-CN" altLang="en-US" sz="2000" dirty="0">
                <a:latin typeface="微软雅黑" panose="020B0503020204020204" pitchFamily="34" charset="-122"/>
                <a:ea typeface="微软雅黑" panose="020B0503020204020204" pitchFamily="34" charset="-122"/>
              </a:rPr>
              <a:t>的后砌非承重隔墙的墙顶，尚应与楼板或梁拉结。</a:t>
            </a:r>
            <a:r>
              <a:rPr lang="zh-CN" altLang="en-US" sz="2400" dirty="0">
                <a:latin typeface="微软雅黑" panose="020B0503020204020204" pitchFamily="34" charset="-122"/>
                <a:ea typeface="微软雅黑" panose="020B0503020204020204" pitchFamily="34" charset="-122"/>
              </a:rPr>
              <a:t> </a:t>
            </a:r>
            <a:endParaRPr lang="zh-CN" altLang="en-US" sz="2400" dirty="0">
              <a:solidFill>
                <a:schemeClr val="accent6"/>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7289165" y="2052955"/>
            <a:ext cx="4785360" cy="3634740"/>
            <a:chOff x="10938" y="2693"/>
            <a:chExt cx="7536" cy="5724"/>
          </a:xfrm>
        </p:grpSpPr>
        <p:sp>
          <p:nvSpPr>
            <p:cNvPr id="5" name="矩形 4"/>
            <p:cNvSpPr/>
            <p:nvPr/>
          </p:nvSpPr>
          <p:spPr>
            <a:xfrm>
              <a:off x="11732" y="7835"/>
              <a:ext cx="5949" cy="582"/>
            </a:xfrm>
            <a:prstGeom prst="rect">
              <a:avLst/>
            </a:prstGeom>
          </p:spPr>
          <p:txBody>
            <a:bodyPr wrap="square">
              <a:spAutoFit/>
            </a:bodyPr>
            <a:lstStyle/>
            <a:p>
              <a:pPr algn="ctr"/>
              <a:r>
                <a:rPr lang="zh-CN" altLang="en-US" dirty="0">
                  <a:solidFill>
                    <a:srgbClr val="00A1E9"/>
                  </a:solidFill>
                  <a:latin typeface="微软雅黑" panose="020B0503020204020204" pitchFamily="34" charset="-122"/>
                  <a:ea typeface="微软雅黑" panose="020B0503020204020204" pitchFamily="34" charset="-122"/>
                </a:rPr>
                <a:t>内外墙交接处的构造柱与墙的拉结</a:t>
              </a:r>
              <a:endParaRPr lang="zh-CN" altLang="en-US"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clrChange>
                <a:clrFrom>
                  <a:srgbClr val="FFFFFF"/>
                </a:clrFrom>
                <a:clrTo>
                  <a:srgbClr val="FFFFFF">
                    <a:alpha val="0"/>
                  </a:srgbClr>
                </a:clrTo>
              </a:clrChange>
            </a:blip>
            <a:stretch>
              <a:fillRect/>
            </a:stretch>
          </p:blipFill>
          <p:spPr>
            <a:xfrm>
              <a:off x="10938" y="2693"/>
              <a:ext cx="7537" cy="5142"/>
            </a:xfrm>
            <a:prstGeom prst="rect">
              <a:avLst/>
            </a:prstGeom>
          </p:spPr>
        </p:pic>
      </p:grpSp>
      <p:sp>
        <p:nvSpPr>
          <p:cNvPr id="3" name="文本框 2"/>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898" y="1694120"/>
            <a:ext cx="10800000" cy="470789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4</a:t>
            </a:r>
            <a:r>
              <a:rPr lang="zh-CN" altLang="en-US" sz="2000" dirty="0">
                <a:solidFill>
                  <a:schemeClr val="accent6"/>
                </a:solidFill>
                <a:latin typeface="微软雅黑" panose="020B0503020204020204" pitchFamily="34" charset="-122"/>
                <a:ea typeface="微软雅黑" panose="020B0503020204020204" pitchFamily="34" charset="-122"/>
              </a:rPr>
              <a:t>）楼梯间的构造要求。</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①地震烈度为 </a:t>
            </a:r>
            <a:r>
              <a:rPr lang="en-US" altLang="zh-CN" sz="2000" dirty="0">
                <a:latin typeface="微软雅黑" panose="020B0503020204020204" pitchFamily="34" charset="-122"/>
                <a:ea typeface="微软雅黑" panose="020B0503020204020204" pitchFamily="34" charset="-122"/>
              </a:rPr>
              <a:t>8 </a:t>
            </a:r>
            <a:r>
              <a:rPr lang="zh-CN" altLang="en-US" sz="2000" dirty="0">
                <a:latin typeface="微软雅黑" panose="020B0503020204020204" pitchFamily="34" charset="-122"/>
                <a:ea typeface="微软雅黑" panose="020B0503020204020204" pitchFamily="34" charset="-122"/>
              </a:rPr>
              <a:t>度和 </a:t>
            </a:r>
            <a:r>
              <a:rPr lang="en-US" altLang="zh-CN" sz="2000" dirty="0">
                <a:latin typeface="微软雅黑" panose="020B0503020204020204" pitchFamily="34" charset="-122"/>
                <a:ea typeface="微软雅黑" panose="020B0503020204020204" pitchFamily="34" charset="-122"/>
              </a:rPr>
              <a:t>9 </a:t>
            </a:r>
            <a:r>
              <a:rPr lang="zh-CN" altLang="en-US" sz="2000" dirty="0">
                <a:latin typeface="微软雅黑" panose="020B0503020204020204" pitchFamily="34" charset="-122"/>
                <a:ea typeface="微软雅黑" panose="020B0503020204020204" pitchFamily="34" charset="-122"/>
              </a:rPr>
              <a:t>度时，顶层楼梯间横墙和外墙应沿墙高每隔 </a:t>
            </a:r>
            <a:r>
              <a:rPr lang="en-US" altLang="zh-CN" sz="2000" dirty="0">
                <a:latin typeface="微软雅黑" panose="020B0503020204020204" pitchFamily="34" charset="-122"/>
                <a:ea typeface="微软雅黑" panose="020B0503020204020204" pitchFamily="34" charset="-122"/>
              </a:rPr>
              <a:t>500mm </a:t>
            </a:r>
            <a:r>
              <a:rPr lang="zh-CN" altLang="en-US" sz="2000" dirty="0">
                <a:latin typeface="微软雅黑" panose="020B0503020204020204" pitchFamily="34" charset="-122"/>
                <a:ea typeface="微软雅黑" panose="020B0503020204020204" pitchFamily="34" charset="-122"/>
              </a:rPr>
              <a:t>配置</a:t>
            </a:r>
            <a:r>
              <a:rPr lang="en-US" altLang="zh-CN" sz="2000" dirty="0">
                <a:latin typeface="微软雅黑" panose="020B0503020204020204" pitchFamily="34" charset="-122"/>
                <a:ea typeface="微软雅黑" panose="020B0503020204020204" pitchFamily="34" charset="-122"/>
              </a:rPr>
              <a:t>2φ6 </a:t>
            </a:r>
            <a:r>
              <a:rPr lang="zh-CN" altLang="en-US" sz="2000" dirty="0">
                <a:latin typeface="微软雅黑" panose="020B0503020204020204" pitchFamily="34" charset="-122"/>
                <a:ea typeface="微软雅黑" panose="020B0503020204020204" pitchFamily="34" charset="-122"/>
              </a:rPr>
              <a:t>通长钢筋； </a:t>
            </a:r>
            <a:r>
              <a:rPr lang="en-US" altLang="zh-CN" sz="2000" dirty="0">
                <a:latin typeface="微软雅黑" panose="020B0503020204020204" pitchFamily="34" charset="-122"/>
                <a:ea typeface="微软雅黑" panose="020B0503020204020204" pitchFamily="34" charset="-122"/>
              </a:rPr>
              <a:t>9 </a:t>
            </a:r>
            <a:r>
              <a:rPr lang="zh-CN" altLang="en-US" sz="2000" dirty="0">
                <a:latin typeface="微软雅黑" panose="020B0503020204020204" pitchFamily="34" charset="-122"/>
                <a:ea typeface="微软雅黑" panose="020B0503020204020204" pitchFamily="34" charset="-122"/>
              </a:rPr>
              <a:t>度时其他各层楼梯间墙体应在休息平台或楼层半高处设置 </a:t>
            </a:r>
            <a:r>
              <a:rPr lang="en-US" altLang="zh-CN" sz="2000" dirty="0">
                <a:latin typeface="微软雅黑" panose="020B0503020204020204" pitchFamily="34" charset="-122"/>
                <a:ea typeface="微软雅黑" panose="020B0503020204020204" pitchFamily="34" charset="-122"/>
              </a:rPr>
              <a:t>60mm </a:t>
            </a:r>
            <a:r>
              <a:rPr lang="zh-CN" altLang="en-US" sz="2000" dirty="0">
                <a:latin typeface="微软雅黑" panose="020B0503020204020204" pitchFamily="34" charset="-122"/>
                <a:ea typeface="微软雅黑" panose="020B0503020204020204" pitchFamily="34" charset="-122"/>
              </a:rPr>
              <a:t>厚的钢筋混凝土带或配筋砖带，其砂浆强度等级不应低于 </a:t>
            </a:r>
            <a:r>
              <a:rPr lang="en-US" altLang="zh-CN" sz="2000" dirty="0">
                <a:latin typeface="微软雅黑" panose="020B0503020204020204" pitchFamily="34" charset="-122"/>
                <a:ea typeface="微软雅黑" panose="020B0503020204020204" pitchFamily="34" charset="-122"/>
              </a:rPr>
              <a:t>M7.5</a:t>
            </a:r>
            <a:r>
              <a:rPr lang="zh-CN" altLang="en-US" sz="2000" dirty="0">
                <a:latin typeface="微软雅黑" panose="020B0503020204020204" pitchFamily="34" charset="-122"/>
                <a:ea typeface="微软雅黑" panose="020B0503020204020204" pitchFamily="34" charset="-122"/>
              </a:rPr>
              <a:t>，纵向钢筋不应少于 </a:t>
            </a:r>
            <a:r>
              <a:rPr lang="en-US" altLang="zh-CN" sz="2000" dirty="0">
                <a:latin typeface="微软雅黑" panose="020B0503020204020204" pitchFamily="34" charset="-122"/>
                <a:ea typeface="微软雅黑" panose="020B0503020204020204" pitchFamily="34" charset="-122"/>
              </a:rPr>
              <a:t>2φ10</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②地震烈度为 </a:t>
            </a:r>
            <a:r>
              <a:rPr lang="en-US" altLang="zh-CN" sz="2000" dirty="0">
                <a:latin typeface="微软雅黑" panose="020B0503020204020204" pitchFamily="34" charset="-122"/>
                <a:ea typeface="微软雅黑" panose="020B0503020204020204" pitchFamily="34" charset="-122"/>
              </a:rPr>
              <a:t>8 </a:t>
            </a:r>
            <a:r>
              <a:rPr lang="zh-CN" altLang="en-US" sz="2000" dirty="0">
                <a:latin typeface="微软雅黑" panose="020B0503020204020204" pitchFamily="34" charset="-122"/>
                <a:ea typeface="微软雅黑" panose="020B0503020204020204" pitchFamily="34" charset="-122"/>
              </a:rPr>
              <a:t>度和 </a:t>
            </a:r>
            <a:r>
              <a:rPr lang="en-US" altLang="zh-CN" sz="2000" dirty="0">
                <a:latin typeface="微软雅黑" panose="020B0503020204020204" pitchFamily="34" charset="-122"/>
                <a:ea typeface="微软雅黑" panose="020B0503020204020204" pitchFamily="34" charset="-122"/>
              </a:rPr>
              <a:t>9 </a:t>
            </a:r>
            <a:r>
              <a:rPr lang="zh-CN" altLang="en-US" sz="2000" dirty="0">
                <a:latin typeface="微软雅黑" panose="020B0503020204020204" pitchFamily="34" charset="-122"/>
                <a:ea typeface="微软雅黑" panose="020B0503020204020204" pitchFamily="34" charset="-122"/>
              </a:rPr>
              <a:t>度时，楼梯间及门厅内墙阳角处的大梁支承长度不应小于</a:t>
            </a:r>
            <a:r>
              <a:rPr lang="en-US" altLang="zh-CN" sz="2000" dirty="0">
                <a:latin typeface="微软雅黑" panose="020B0503020204020204" pitchFamily="34" charset="-122"/>
                <a:ea typeface="微软雅黑" panose="020B0503020204020204" pitchFamily="34" charset="-122"/>
              </a:rPr>
              <a:t>500mm</a:t>
            </a:r>
            <a:r>
              <a:rPr lang="zh-CN" altLang="en-US" sz="2000" dirty="0">
                <a:latin typeface="微软雅黑" panose="020B0503020204020204" pitchFamily="34" charset="-122"/>
                <a:ea typeface="微软雅黑" panose="020B0503020204020204" pitchFamily="34" charset="-122"/>
              </a:rPr>
              <a:t>，并应与圈梁连接。</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③装配式楼梯段应与平台板的梁可靠连接；不应采用墙中悬挑式踏步或踏步竖肋插入墙体的楼梯，不应采用无筋砖砌拦板。</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④突出屋顶的楼、电梯间，构造柱应伸到顶部，并与顶部圈梁连接，内外墙交接处应沿墙高每隔 </a:t>
            </a:r>
            <a:r>
              <a:rPr lang="en-US" altLang="zh-CN" sz="2000" dirty="0">
                <a:latin typeface="微软雅黑" panose="020B0503020204020204" pitchFamily="34" charset="-122"/>
                <a:ea typeface="微软雅黑" panose="020B0503020204020204" pitchFamily="34" charset="-122"/>
              </a:rPr>
              <a:t>500mm </a:t>
            </a:r>
            <a:r>
              <a:rPr lang="zh-CN" altLang="en-US" sz="2000" dirty="0">
                <a:latin typeface="微软雅黑" panose="020B0503020204020204" pitchFamily="34" charset="-122"/>
                <a:ea typeface="微软雅黑" panose="020B0503020204020204" pitchFamily="34" charset="-122"/>
              </a:rPr>
              <a:t>配置 </a:t>
            </a:r>
            <a:r>
              <a:rPr lang="en-US" altLang="zh-CN" sz="2000" dirty="0">
                <a:latin typeface="微软雅黑" panose="020B0503020204020204" pitchFamily="34" charset="-122"/>
                <a:ea typeface="微软雅黑" panose="020B0503020204020204" pitchFamily="34" charset="-122"/>
              </a:rPr>
              <a:t>2φ6 </a:t>
            </a:r>
            <a:r>
              <a:rPr lang="zh-CN" altLang="en-US" sz="2000" dirty="0">
                <a:latin typeface="微软雅黑" panose="020B0503020204020204" pitchFamily="34" charset="-122"/>
                <a:ea typeface="微软雅黑" panose="020B0503020204020204" pitchFamily="34" charset="-122"/>
              </a:rPr>
              <a:t>拉结钢筋，且每边伸入墙内不应小于 </a:t>
            </a:r>
            <a:r>
              <a:rPr lang="en-US" altLang="zh-CN" sz="2000" dirty="0">
                <a:latin typeface="微软雅黑" panose="020B0503020204020204" pitchFamily="34" charset="-122"/>
                <a:ea typeface="微软雅黑" panose="020B0503020204020204" pitchFamily="34" charset="-122"/>
              </a:rPr>
              <a:t>1m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 name="文本框 2"/>
          <p:cNvSpPr txBox="1"/>
          <p:nvPr/>
        </p:nvSpPr>
        <p:spPr>
          <a:xfrm>
            <a:off x="695960" y="1049020"/>
            <a:ext cx="4450080" cy="645160"/>
          </a:xfrm>
          <a:prstGeom prst="rect">
            <a:avLst/>
          </a:prstGeom>
          <a:noFill/>
        </p:spPr>
        <p:txBody>
          <a:bodyPr wrap="none" rtlCol="0" anchor="t">
            <a:spAutoFit/>
          </a:bodyPr>
          <a:p>
            <a:pPr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（二）砖砌体房屋抗震构造措施</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815975" y="1575375"/>
            <a:ext cx="10800000" cy="4892675"/>
          </a:xfrm>
          <a:prstGeom prst="rect">
            <a:avLst/>
          </a:prstGeom>
        </p:spPr>
        <p:txBody>
          <a:bodyPr wrap="square">
            <a:spAutoFit/>
          </a:bodyPr>
          <a:lstStyle/>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rPr>
              <a:t>（</a:t>
            </a:r>
            <a:r>
              <a:rPr lang="en-US" altLang="zh-CN" sz="2000" dirty="0">
                <a:solidFill>
                  <a:schemeClr val="accent6"/>
                </a:solidFill>
                <a:latin typeface="Microsoft YaHei" panose="020B0503020204020204" charset="-122"/>
                <a:ea typeface="微软雅黑" panose="020B0503020204020204" pitchFamily="34" charset="-122"/>
              </a:rPr>
              <a:t>5</a:t>
            </a:r>
            <a:r>
              <a:rPr lang="zh-CN" altLang="en-US" sz="2000" dirty="0">
                <a:solidFill>
                  <a:schemeClr val="accent6"/>
                </a:solidFill>
                <a:latin typeface="Microsoft YaHei" panose="020B0503020204020204" charset="-122"/>
                <a:ea typeface="微软雅黑" panose="020B0503020204020204" pitchFamily="34" charset="-122"/>
              </a:rPr>
              <a:t>）横墙较少的砖混结构中，房屋总高度和层数接近或达到表 </a:t>
            </a:r>
            <a:r>
              <a:rPr lang="en-US" altLang="zh-CN" sz="2000" dirty="0">
                <a:solidFill>
                  <a:schemeClr val="accent6"/>
                </a:solidFill>
                <a:latin typeface="Microsoft YaHei" panose="020B0503020204020204" charset="-122"/>
                <a:ea typeface="微软雅黑" panose="020B0503020204020204" pitchFamily="34" charset="-122"/>
              </a:rPr>
              <a:t>2-3 </a:t>
            </a:r>
            <a:r>
              <a:rPr lang="zh-CN" altLang="en-US" sz="2000" dirty="0">
                <a:solidFill>
                  <a:schemeClr val="accent6"/>
                </a:solidFill>
                <a:latin typeface="Microsoft YaHei" panose="020B0503020204020204" charset="-122"/>
                <a:ea typeface="微软雅黑" panose="020B0503020204020204" pitchFamily="34" charset="-122"/>
              </a:rPr>
              <a:t>规定限值，应采取的加强措施。</a:t>
            </a:r>
            <a:endParaRPr lang="zh-CN" altLang="en-US" sz="2000" dirty="0">
              <a:solidFill>
                <a:schemeClr val="accent6"/>
              </a:solidFill>
              <a:latin typeface="Microsoft YaHei" panose="020B0503020204020204" charset="-122"/>
              <a:ea typeface="微软雅黑" panose="020B0503020204020204" pitchFamily="34" charset="-122"/>
            </a:endParaRPr>
          </a:p>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sym typeface="+mn-ea"/>
              </a:rPr>
              <a:t>①</a:t>
            </a:r>
            <a:r>
              <a:rPr lang="zh-CN" altLang="en-US" sz="2000" dirty="0">
                <a:latin typeface="Microsoft YaHei" panose="020B0503020204020204" charset="-122"/>
                <a:ea typeface="微软雅黑" panose="020B0503020204020204" pitchFamily="34" charset="-122"/>
                <a:sym typeface="+mn-ea"/>
              </a:rPr>
              <a:t>房屋的最大开间尺寸不宜大于 </a:t>
            </a:r>
            <a:r>
              <a:rPr lang="en-US" altLang="zh-CN" sz="2000" dirty="0">
                <a:latin typeface="Microsoft YaHei" panose="020B0503020204020204" charset="-122"/>
                <a:ea typeface="微软雅黑" panose="020B0503020204020204" pitchFamily="34" charset="-122"/>
                <a:sym typeface="+mn-ea"/>
              </a:rPr>
              <a:t>6.6m</a:t>
            </a:r>
            <a:r>
              <a:rPr lang="zh-CN" altLang="en-US" sz="2000" dirty="0">
                <a:latin typeface="Microsoft YaHei" panose="020B0503020204020204" charset="-122"/>
                <a:ea typeface="微软雅黑" panose="020B0503020204020204" pitchFamily="34" charset="-122"/>
                <a:sym typeface="+mn-ea"/>
              </a:rPr>
              <a:t>。</a:t>
            </a:r>
            <a:endParaRPr lang="zh-CN" altLang="en-US" sz="2000" dirty="0">
              <a:latin typeface="Microsoft YaHei" panose="020B0503020204020204" charset="-122"/>
              <a:ea typeface="微软雅黑" panose="020B0503020204020204" pitchFamily="34" charset="-122"/>
            </a:endParaRPr>
          </a:p>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sym typeface="+mn-ea"/>
              </a:rPr>
              <a:t>②</a:t>
            </a:r>
            <a:r>
              <a:rPr lang="zh-CN" altLang="en-US" sz="2000" dirty="0">
                <a:latin typeface="Microsoft YaHei" panose="020B0503020204020204" charset="-122"/>
                <a:ea typeface="微软雅黑" panose="020B0503020204020204" pitchFamily="34" charset="-122"/>
                <a:sym typeface="+mn-ea"/>
              </a:rPr>
              <a:t>同一结构单元内横墙错位数量不宜超过横墙总数的 </a:t>
            </a:r>
            <a:r>
              <a:rPr lang="en-US" altLang="zh-CN" sz="2000" dirty="0">
                <a:latin typeface="Microsoft YaHei" panose="020B0503020204020204" charset="-122"/>
                <a:ea typeface="微软雅黑" panose="020B0503020204020204" pitchFamily="34" charset="-122"/>
                <a:sym typeface="+mn-ea"/>
              </a:rPr>
              <a:t>1/3</a:t>
            </a:r>
            <a:r>
              <a:rPr lang="zh-CN" altLang="en-US" sz="2000" dirty="0">
                <a:latin typeface="Microsoft YaHei" panose="020B0503020204020204" charset="-122"/>
                <a:ea typeface="微软雅黑" panose="020B0503020204020204" pitchFamily="34" charset="-122"/>
                <a:sym typeface="+mn-ea"/>
              </a:rPr>
              <a:t>，且连续错位不宜多于两道；错位的墙体交接处均应增设构造柱，且楼、屋面板应采用现浇钢筋混凝土板。</a:t>
            </a:r>
            <a:endParaRPr lang="zh-CN" altLang="en-US" sz="2000" dirty="0">
              <a:latin typeface="Microsoft YaHei" panose="020B0503020204020204" charset="-122"/>
              <a:ea typeface="微软雅黑" panose="020B0503020204020204" pitchFamily="34" charset="-122"/>
            </a:endParaRPr>
          </a:p>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sym typeface="+mn-ea"/>
              </a:rPr>
              <a:t>③</a:t>
            </a:r>
            <a:r>
              <a:rPr lang="zh-CN" altLang="en-US" sz="2000" dirty="0">
                <a:latin typeface="Microsoft YaHei" panose="020B0503020204020204" charset="-122"/>
                <a:ea typeface="微软雅黑" panose="020B0503020204020204" pitchFamily="34" charset="-122"/>
                <a:sym typeface="+mn-ea"/>
              </a:rPr>
              <a:t>横墙和内纵墙上洞口的宽度不宜大于 </a:t>
            </a:r>
            <a:r>
              <a:rPr lang="en-US" altLang="zh-CN" sz="2000" dirty="0">
                <a:latin typeface="Microsoft YaHei" panose="020B0503020204020204" charset="-122"/>
                <a:ea typeface="微软雅黑" panose="020B0503020204020204" pitchFamily="34" charset="-122"/>
                <a:sym typeface="+mn-ea"/>
              </a:rPr>
              <a:t>1.5m</a:t>
            </a:r>
            <a:r>
              <a:rPr lang="zh-CN" altLang="en-US" sz="2000" dirty="0">
                <a:latin typeface="Microsoft YaHei" panose="020B0503020204020204" charset="-122"/>
                <a:ea typeface="微软雅黑" panose="020B0503020204020204" pitchFamily="34" charset="-122"/>
                <a:sym typeface="+mn-ea"/>
              </a:rPr>
              <a:t>；外纵墙上洞口的宽度不宜大于 </a:t>
            </a:r>
            <a:r>
              <a:rPr lang="en-US" altLang="zh-CN" sz="2000" dirty="0">
                <a:latin typeface="Microsoft YaHei" panose="020B0503020204020204" charset="-122"/>
                <a:ea typeface="微软雅黑" panose="020B0503020204020204" pitchFamily="34" charset="-122"/>
                <a:sym typeface="+mn-ea"/>
              </a:rPr>
              <a:t>2.1m</a:t>
            </a:r>
            <a:r>
              <a:rPr lang="zh-CN" altLang="en-US" sz="2000" dirty="0">
                <a:latin typeface="Microsoft YaHei" panose="020B0503020204020204" charset="-122"/>
                <a:ea typeface="微软雅黑" panose="020B0503020204020204" pitchFamily="34" charset="-122"/>
                <a:sym typeface="+mn-ea"/>
              </a:rPr>
              <a:t>或开间尺寸的一半；且内外墙上洞口位置不应影响内外纵墙与横墙的整体连接。</a:t>
            </a:r>
            <a:endParaRPr lang="zh-CN" altLang="en-US" sz="2000" dirty="0">
              <a:latin typeface="Microsoft YaHei" panose="020B0503020204020204" charset="-122"/>
              <a:ea typeface="微软雅黑" panose="020B0503020204020204" pitchFamily="34" charset="-122"/>
            </a:endParaRPr>
          </a:p>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sym typeface="+mn-ea"/>
              </a:rPr>
              <a:t>④</a:t>
            </a:r>
            <a:r>
              <a:rPr lang="zh-CN" altLang="en-US" sz="2000" dirty="0">
                <a:latin typeface="Microsoft YaHei" panose="020B0503020204020204" charset="-122"/>
                <a:ea typeface="微软雅黑" panose="020B0503020204020204" pitchFamily="34" charset="-122"/>
                <a:sym typeface="+mn-ea"/>
              </a:rPr>
              <a:t>所有纵横墙均应在楼、屋盖标高处设置加强的现浇钢筋混凝土圈梁；圈梁的截面高度不宜小于 </a:t>
            </a:r>
            <a:r>
              <a:rPr lang="en-US" altLang="zh-CN" sz="2000" dirty="0">
                <a:latin typeface="Microsoft YaHei" panose="020B0503020204020204" charset="-122"/>
                <a:ea typeface="微软雅黑" panose="020B0503020204020204" pitchFamily="34" charset="-122"/>
                <a:sym typeface="+mn-ea"/>
              </a:rPr>
              <a:t>150mm</a:t>
            </a:r>
            <a:r>
              <a:rPr lang="zh-CN" altLang="en-US" sz="2000" dirty="0">
                <a:latin typeface="Microsoft YaHei" panose="020B0503020204020204" charset="-122"/>
                <a:ea typeface="微软雅黑" panose="020B0503020204020204" pitchFamily="34" charset="-122"/>
                <a:sym typeface="+mn-ea"/>
              </a:rPr>
              <a:t>，上下纵筋各不应小于 </a:t>
            </a:r>
            <a:r>
              <a:rPr lang="en-US" altLang="zh-CN" sz="2000" dirty="0">
                <a:latin typeface="Microsoft YaHei" panose="020B0503020204020204" charset="-122"/>
                <a:ea typeface="微软雅黑" panose="020B0503020204020204" pitchFamily="34" charset="-122"/>
                <a:sym typeface="+mn-ea"/>
              </a:rPr>
              <a:t>3φ10</a:t>
            </a:r>
            <a:r>
              <a:rPr lang="zh-CN" altLang="en-US" sz="2000" dirty="0">
                <a:latin typeface="Microsoft YaHei" panose="020B0503020204020204" charset="-122"/>
                <a:ea typeface="微软雅黑" panose="020B0503020204020204" pitchFamily="34" charset="-122"/>
                <a:sym typeface="+mn-ea"/>
              </a:rPr>
              <a:t>，箍筋不小于 </a:t>
            </a:r>
            <a:r>
              <a:rPr lang="en-US" altLang="zh-CN" sz="2000" dirty="0">
                <a:latin typeface="Microsoft YaHei" panose="020B0503020204020204" charset="-122"/>
                <a:ea typeface="微软雅黑" panose="020B0503020204020204" pitchFamily="34" charset="-122"/>
                <a:sym typeface="+mn-ea"/>
              </a:rPr>
              <a:t>φ6</a:t>
            </a:r>
            <a:r>
              <a:rPr lang="zh-CN" altLang="en-US" sz="2000" dirty="0">
                <a:latin typeface="Microsoft YaHei" panose="020B0503020204020204" charset="-122"/>
                <a:ea typeface="微软雅黑" panose="020B0503020204020204" pitchFamily="34" charset="-122"/>
                <a:sym typeface="+mn-ea"/>
              </a:rPr>
              <a:t>，间距不大于</a:t>
            </a:r>
            <a:r>
              <a:rPr lang="en-US" altLang="zh-CN" sz="2000" dirty="0">
                <a:latin typeface="Microsoft YaHei" panose="020B0503020204020204" charset="-122"/>
                <a:ea typeface="微软雅黑" panose="020B0503020204020204" pitchFamily="34" charset="-122"/>
                <a:sym typeface="+mn-ea"/>
              </a:rPr>
              <a:t>300mm</a:t>
            </a:r>
            <a:r>
              <a:rPr lang="zh-CN" altLang="en-US" sz="2000" dirty="0">
                <a:latin typeface="Microsoft YaHei" panose="020B0503020204020204" charset="-122"/>
                <a:ea typeface="微软雅黑" panose="020B0503020204020204" pitchFamily="34" charset="-122"/>
                <a:sym typeface="+mn-ea"/>
              </a:rPr>
              <a:t>。</a:t>
            </a:r>
            <a:endParaRPr lang="en-US" altLang="zh-CN" sz="2000" dirty="0">
              <a:latin typeface="Microsoft YaHei" panose="020B0503020204020204" charset="-122"/>
              <a:ea typeface="微软雅黑" panose="020B0503020204020204" pitchFamily="34" charset="-122"/>
            </a:endParaRPr>
          </a:p>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sym typeface="+mn-ea"/>
              </a:rPr>
              <a:t>⑥</a:t>
            </a:r>
            <a:r>
              <a:rPr lang="zh-CN" altLang="en-US" sz="2000" dirty="0">
                <a:latin typeface="Microsoft YaHei" panose="020B0503020204020204" charset="-122"/>
                <a:ea typeface="微软雅黑" panose="020B0503020204020204" pitchFamily="34" charset="-122"/>
                <a:sym typeface="+mn-ea"/>
              </a:rPr>
              <a:t>同一结构单元的楼、屋面板应设置在同一标高处。</a:t>
            </a:r>
            <a:endParaRPr lang="zh-CN" altLang="en-US" sz="2000" dirty="0">
              <a:latin typeface="Microsoft YaHei" panose="020B0503020204020204" charset="-122"/>
              <a:ea typeface="微软雅黑" panose="020B0503020204020204" pitchFamily="34" charset="-122"/>
            </a:endParaRPr>
          </a:p>
          <a:p>
            <a:pPr indent="508000" algn="just" fontAlgn="auto">
              <a:lnSpc>
                <a:spcPct val="130000"/>
              </a:lnSpc>
              <a:spcBef>
                <a:spcPts val="0"/>
              </a:spcBef>
              <a:spcAft>
                <a:spcPts val="0"/>
              </a:spcAft>
              <a:extLst>
                <a:ext uri="{35155182-B16C-46BC-9424-99874614C6A1}">
                  <wpsdc:indentchars xmlns:wpsdc="http://www.wps.cn/officeDocument/2017/drawingmlCustomData" val="200" checksum="282533468"/>
                </a:ext>
              </a:extLst>
            </a:pPr>
            <a:r>
              <a:rPr lang="zh-CN" altLang="en-US" sz="2000" dirty="0">
                <a:solidFill>
                  <a:schemeClr val="accent6"/>
                </a:solidFill>
                <a:latin typeface="Microsoft YaHei" panose="020B0503020204020204" charset="-122"/>
                <a:ea typeface="微软雅黑" panose="020B0503020204020204" pitchFamily="34" charset="-122"/>
                <a:sym typeface="+mn-ea"/>
              </a:rPr>
              <a:t>⑦</a:t>
            </a:r>
            <a:r>
              <a:rPr lang="zh-CN" altLang="en-US" sz="2000" dirty="0">
                <a:latin typeface="Microsoft YaHei" panose="020B0503020204020204" charset="-122"/>
                <a:ea typeface="微软雅黑" panose="020B0503020204020204" pitchFamily="34" charset="-122"/>
                <a:sym typeface="+mn-ea"/>
              </a:rPr>
              <a:t>房屋底层和顶层的窗台标高处，宜设置沿纵横墙通长的水平现浇钢筋混凝土带；其截面高度不小于 </a:t>
            </a:r>
            <a:r>
              <a:rPr lang="en-US" altLang="zh-CN" sz="2000" dirty="0">
                <a:latin typeface="Microsoft YaHei" panose="020B0503020204020204" charset="-122"/>
                <a:ea typeface="微软雅黑" panose="020B0503020204020204" pitchFamily="34" charset="-122"/>
                <a:sym typeface="+mn-ea"/>
              </a:rPr>
              <a:t>60mm</a:t>
            </a:r>
            <a:r>
              <a:rPr lang="zh-CN" altLang="en-US" sz="2000" dirty="0">
                <a:latin typeface="Microsoft YaHei" panose="020B0503020204020204" charset="-122"/>
                <a:ea typeface="微软雅黑" panose="020B0503020204020204" pitchFamily="34" charset="-122"/>
                <a:sym typeface="+mn-ea"/>
              </a:rPr>
              <a:t>，宽度不小于 </a:t>
            </a:r>
            <a:r>
              <a:rPr lang="en-US" altLang="zh-CN" sz="2000" dirty="0">
                <a:latin typeface="Microsoft YaHei" panose="020B0503020204020204" charset="-122"/>
                <a:ea typeface="微软雅黑" panose="020B0503020204020204" pitchFamily="34" charset="-122"/>
                <a:sym typeface="+mn-ea"/>
              </a:rPr>
              <a:t>240mm</a:t>
            </a:r>
            <a:r>
              <a:rPr lang="zh-CN" altLang="en-US" sz="2000" dirty="0">
                <a:latin typeface="Microsoft YaHei" panose="020B0503020204020204" charset="-122"/>
                <a:ea typeface="微软雅黑" panose="020B0503020204020204" pitchFamily="34" charset="-122"/>
                <a:sym typeface="+mn-ea"/>
              </a:rPr>
              <a:t>，纵向钢筋不少于 </a:t>
            </a:r>
            <a:r>
              <a:rPr lang="en-US" altLang="zh-CN" sz="2000" dirty="0">
                <a:latin typeface="Microsoft YaHei" panose="020B0503020204020204" charset="-122"/>
                <a:ea typeface="微软雅黑" panose="020B0503020204020204" pitchFamily="34" charset="-122"/>
                <a:sym typeface="+mn-ea"/>
              </a:rPr>
              <a:t>3φ6</a:t>
            </a:r>
            <a:r>
              <a:rPr lang="zh-CN" altLang="en-US" sz="2000" dirty="0">
                <a:latin typeface="Microsoft YaHei" panose="020B0503020204020204" charset="-122"/>
                <a:ea typeface="微软雅黑" panose="020B0503020204020204" pitchFamily="34" charset="-122"/>
                <a:sym typeface="+mn-ea"/>
              </a:rPr>
              <a:t>。</a:t>
            </a:r>
            <a:endParaRPr lang="en-US" altLang="zh-CN" sz="2000" dirty="0">
              <a:solidFill>
                <a:schemeClr val="accent6"/>
              </a:solidFill>
              <a:latin typeface="Microsoft YaHei" panose="020B0503020204020204" charset="-122"/>
              <a:ea typeface="微软雅黑" panose="020B0503020204020204" pitchFamily="34" charset="-122"/>
            </a:endParaRPr>
          </a:p>
        </p:txBody>
      </p:sp>
      <p:sp>
        <p:nvSpPr>
          <p:cNvPr id="5" name="文本框 4"/>
          <p:cNvSpPr txBox="1"/>
          <p:nvPr/>
        </p:nvSpPr>
        <p:spPr>
          <a:xfrm>
            <a:off x="815975" y="852170"/>
            <a:ext cx="4450080" cy="645160"/>
          </a:xfrm>
          <a:prstGeom prst="rect">
            <a:avLst/>
          </a:prstGeom>
          <a:noFill/>
        </p:spPr>
        <p:txBody>
          <a:bodyPr wrap="none" rtlCol="0" anchor="t">
            <a:spAutoFit/>
          </a:bodyPr>
          <a:p>
            <a:pPr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（二）砖砌体房屋抗震构造措施</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
        <p:nvSpPr>
          <p:cNvPr id="7" name="文本框 6"/>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3503271" y="3499578"/>
            <a:ext cx="5185459"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砖基础施工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学习任务一</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5830" y="1692910"/>
            <a:ext cx="10440000" cy="1753235"/>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6"/>
                </a:solidFill>
                <a:latin typeface="微软雅黑" panose="020B0503020204020204" pitchFamily="34" charset="-122"/>
                <a:ea typeface="微软雅黑" panose="020B0503020204020204" pitchFamily="34" charset="-122"/>
                <a:sym typeface="+mn-ea"/>
              </a:rPr>
              <a:t>（</a:t>
            </a:r>
            <a:r>
              <a:rPr lang="en-US" altLang="zh-CN" dirty="0">
                <a:solidFill>
                  <a:schemeClr val="accent6"/>
                </a:solidFill>
                <a:latin typeface="微软雅黑" panose="020B0503020204020204" pitchFamily="34" charset="-122"/>
                <a:ea typeface="微软雅黑" panose="020B0503020204020204" pitchFamily="34" charset="-122"/>
                <a:sym typeface="+mn-ea"/>
              </a:rPr>
              <a:t>5</a:t>
            </a:r>
            <a:r>
              <a:rPr lang="zh-CN" altLang="en-US" dirty="0">
                <a:solidFill>
                  <a:schemeClr val="accent6"/>
                </a:solidFill>
                <a:latin typeface="微软雅黑" panose="020B0503020204020204" pitchFamily="34" charset="-122"/>
                <a:ea typeface="微软雅黑" panose="020B0503020204020204" pitchFamily="34" charset="-122"/>
                <a:sym typeface="+mn-ea"/>
              </a:rPr>
              <a:t>）横墙较少的砖混结构中，房屋总高度和层数接近或达到表 </a:t>
            </a:r>
            <a:r>
              <a:rPr lang="en-US" altLang="zh-CN" dirty="0">
                <a:solidFill>
                  <a:schemeClr val="accent6"/>
                </a:solidFill>
                <a:latin typeface="微软雅黑" panose="020B0503020204020204" pitchFamily="34" charset="-122"/>
                <a:ea typeface="微软雅黑" panose="020B0503020204020204" pitchFamily="34" charset="-122"/>
                <a:sym typeface="+mn-ea"/>
              </a:rPr>
              <a:t>2-3 </a:t>
            </a:r>
            <a:r>
              <a:rPr lang="zh-CN" altLang="en-US" dirty="0">
                <a:solidFill>
                  <a:schemeClr val="accent6"/>
                </a:solidFill>
                <a:latin typeface="微软雅黑" panose="020B0503020204020204" pitchFamily="34" charset="-122"/>
                <a:ea typeface="微软雅黑" panose="020B0503020204020204" pitchFamily="34" charset="-122"/>
                <a:sym typeface="+mn-ea"/>
              </a:rPr>
              <a:t>规定限值，应采取的加强措施。</a:t>
            </a:r>
            <a:endParaRPr lang="zh-CN" altLang="en-US" dirty="0">
              <a:solidFill>
                <a:schemeClr val="accent6"/>
              </a:solidFill>
              <a:latin typeface="微软雅黑" panose="020B0503020204020204" pitchFamily="34" charset="-122"/>
              <a:ea typeface="微软雅黑" panose="020B0503020204020204" pitchFamily="3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6"/>
                </a:solidFill>
                <a:latin typeface="微软雅黑" panose="020B0503020204020204" pitchFamily="34" charset="-122"/>
                <a:ea typeface="微软雅黑" panose="020B0503020204020204" pitchFamily="34" charset="-122"/>
              </a:rPr>
              <a:t>⑤</a:t>
            </a:r>
            <a:r>
              <a:rPr lang="zh-CN" altLang="en-US" dirty="0">
                <a:latin typeface="微软雅黑" panose="020B0503020204020204" pitchFamily="34" charset="-122"/>
                <a:ea typeface="微软雅黑" panose="020B0503020204020204" pitchFamily="34" charset="-122"/>
              </a:rPr>
              <a:t>所有纵横墙交接处及横墙的中部，均应增设满足下列要求的构造柱；在横墙内的柱距不宜大于层高，在纵墙内的柱距不宜大于 </a:t>
            </a:r>
            <a:r>
              <a:rPr lang="en-US" altLang="zh-CN" dirty="0">
                <a:latin typeface="微软雅黑" panose="020B0503020204020204" pitchFamily="34" charset="-122"/>
                <a:ea typeface="微软雅黑" panose="020B0503020204020204" pitchFamily="34" charset="-122"/>
              </a:rPr>
              <a:t>4.2m</a:t>
            </a:r>
            <a:r>
              <a:rPr lang="zh-CN" altLang="en-US" dirty="0">
                <a:latin typeface="微软雅黑" panose="020B0503020204020204" pitchFamily="34" charset="-122"/>
                <a:ea typeface="微软雅黑" panose="020B0503020204020204" pitchFamily="34" charset="-122"/>
              </a:rPr>
              <a:t>，最小截面尺寸不宜小于</a:t>
            </a:r>
            <a:r>
              <a:rPr lang="en-US" altLang="zh-CN" dirty="0">
                <a:latin typeface="微软雅黑" panose="020B0503020204020204" pitchFamily="34" charset="-122"/>
                <a:ea typeface="微软雅黑" panose="020B0503020204020204" pitchFamily="34" charset="-122"/>
              </a:rPr>
              <a:t>240mm×240mm</a:t>
            </a:r>
            <a:r>
              <a:rPr lang="zh-CN" altLang="en-US" dirty="0">
                <a:latin typeface="微软雅黑" panose="020B0503020204020204" pitchFamily="34" charset="-122"/>
                <a:ea typeface="微软雅黑" panose="020B0503020204020204" pitchFamily="34" charset="-122"/>
              </a:rPr>
              <a:t>，配筋应符合下表的要求。</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1718608" y="4110355"/>
            <a:ext cx="8756073" cy="1976689"/>
          </a:xfrm>
          <a:prstGeom prst="rect">
            <a:avLst/>
          </a:prstGeom>
        </p:spPr>
      </p:pic>
      <p:sp>
        <p:nvSpPr>
          <p:cNvPr id="5" name="矩形 4"/>
          <p:cNvSpPr/>
          <p:nvPr/>
        </p:nvSpPr>
        <p:spPr>
          <a:xfrm>
            <a:off x="4273068" y="3661766"/>
            <a:ext cx="3647152"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增设构造柱的纵筋和箍筋设置要求</a:t>
            </a:r>
            <a:endParaRPr lang="zh-CN" altLang="en-US"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815975" y="852170"/>
            <a:ext cx="4450080" cy="645160"/>
          </a:xfrm>
          <a:prstGeom prst="rect">
            <a:avLst/>
          </a:prstGeom>
          <a:noFill/>
        </p:spPr>
        <p:txBody>
          <a:bodyPr wrap="none" rtlCol="0" anchor="t">
            <a:spAutoFit/>
          </a:bodyPr>
          <a:p>
            <a:pPr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（二）砖砌体房屋抗震构造措施</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5620" y="2210721"/>
            <a:ext cx="10440000" cy="378460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sym typeface="+mn-ea"/>
              </a:rPr>
              <a:t>（</a:t>
            </a:r>
            <a:r>
              <a:rPr lang="en-US" altLang="zh-CN" sz="2000" dirty="0">
                <a:solidFill>
                  <a:schemeClr val="accent6"/>
                </a:solidFill>
                <a:latin typeface="微软雅黑" panose="020B0503020204020204" pitchFamily="34" charset="-122"/>
                <a:ea typeface="微软雅黑" panose="020B0503020204020204" pitchFamily="34" charset="-122"/>
                <a:sym typeface="+mn-ea"/>
              </a:rPr>
              <a:t>6</a:t>
            </a:r>
            <a:r>
              <a:rPr lang="zh-CN" altLang="en-US" sz="2000" dirty="0">
                <a:solidFill>
                  <a:schemeClr val="accent6"/>
                </a:solidFill>
                <a:latin typeface="微软雅黑" panose="020B0503020204020204" pitchFamily="34" charset="-122"/>
                <a:ea typeface="微软雅黑" panose="020B0503020204020204" pitchFamily="34" charset="-122"/>
                <a:sym typeface="+mn-ea"/>
              </a:rPr>
              <a:t>）其他构造要求。</a:t>
            </a:r>
            <a:endParaRPr lang="zh-CN" altLang="en-US" sz="2000" dirty="0">
              <a:solidFill>
                <a:schemeClr val="accent6"/>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门窗洞口处不应采用无筋砖过梁；过梁支承长度， </a:t>
            </a:r>
            <a:r>
              <a:rPr lang="en-US" altLang="zh-CN" sz="2000" dirty="0">
                <a:latin typeface="微软雅黑" panose="020B0503020204020204" pitchFamily="34" charset="-122"/>
                <a:ea typeface="微软雅黑" panose="020B0503020204020204" pitchFamily="34" charset="-122"/>
              </a:rPr>
              <a:t>6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8 </a:t>
            </a:r>
            <a:r>
              <a:rPr lang="zh-CN" altLang="en-US" sz="2000" dirty="0">
                <a:latin typeface="微软雅黑" panose="020B0503020204020204" pitchFamily="34" charset="-122"/>
                <a:ea typeface="微软雅黑" panose="020B0503020204020204" pitchFamily="34" charset="-122"/>
              </a:rPr>
              <a:t>度时不应小于 </a:t>
            </a:r>
            <a:r>
              <a:rPr lang="en-US" altLang="zh-CN" sz="2000" dirty="0">
                <a:latin typeface="微软雅黑" panose="020B0503020204020204" pitchFamily="34" charset="-122"/>
                <a:ea typeface="微软雅黑" panose="020B0503020204020204" pitchFamily="34" charset="-122"/>
              </a:rPr>
              <a:t>240mm</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9 </a:t>
            </a:r>
            <a:r>
              <a:rPr lang="zh-CN" altLang="en-US" sz="2000" dirty="0">
                <a:latin typeface="微软雅黑" panose="020B0503020204020204" pitchFamily="34" charset="-122"/>
                <a:ea typeface="微软雅黑" panose="020B0503020204020204" pitchFamily="34" charset="-122"/>
              </a:rPr>
              <a:t>度时不应小于 </a:t>
            </a:r>
            <a:r>
              <a:rPr lang="en-US" altLang="zh-CN" sz="2000" dirty="0">
                <a:latin typeface="微软雅黑" panose="020B0503020204020204" pitchFamily="34" charset="-122"/>
                <a:ea typeface="微软雅黑" panose="020B0503020204020204" pitchFamily="34" charset="-122"/>
              </a:rPr>
              <a:t>360mm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预制阳台应与圈梁和楼板的现浇板带可靠连接。</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③</a:t>
            </a:r>
            <a:r>
              <a:rPr lang="zh-CN" altLang="en-US" sz="2000" dirty="0">
                <a:latin typeface="微软雅黑" panose="020B0503020204020204" pitchFamily="34" charset="-122"/>
                <a:ea typeface="微软雅黑" panose="020B0503020204020204" pitchFamily="34" charset="-122"/>
              </a:rPr>
              <a:t>后砌的非承重砌体隔墙应符合轻质、均匀对称布置和主体结构有可靠的柔性连接，不得采用嵌砌砌体墙。</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④</a:t>
            </a:r>
            <a:r>
              <a:rPr lang="zh-CN" altLang="en-US" sz="2000" dirty="0">
                <a:latin typeface="微软雅黑" panose="020B0503020204020204" pitchFamily="34" charset="-122"/>
                <a:ea typeface="微软雅黑" panose="020B0503020204020204" pitchFamily="34" charset="-122"/>
              </a:rPr>
              <a:t>同一结构单元的基础（或桩承台），宜采用同一类型的基础，底面宜埋置在同一标高上，否则应增设基础圈梁并应按 </a:t>
            </a:r>
            <a:r>
              <a:rPr lang="en-US" altLang="zh-CN" sz="2000" dirty="0">
                <a:latin typeface="微软雅黑" panose="020B0503020204020204" pitchFamily="34" charset="-122"/>
                <a:ea typeface="微软雅黑" panose="020B0503020204020204" pitchFamily="34" charset="-122"/>
              </a:rPr>
              <a:t>1∶2 </a:t>
            </a:r>
            <a:r>
              <a:rPr lang="zh-CN" altLang="en-US" sz="2000" dirty="0">
                <a:latin typeface="微软雅黑" panose="020B0503020204020204" pitchFamily="34" charset="-122"/>
                <a:ea typeface="微软雅黑" panose="020B0503020204020204" pitchFamily="34" charset="-122"/>
              </a:rPr>
              <a:t>的台阶逐步放坡。</a:t>
            </a:r>
            <a:endParaRPr lang="zh-CN" altLang="en-US" sz="20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41473" y="134318"/>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六、墙体结构的抗震构造要求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925830" y="1330960"/>
            <a:ext cx="4450080" cy="645160"/>
          </a:xfrm>
          <a:prstGeom prst="rect">
            <a:avLst/>
          </a:prstGeom>
          <a:noFill/>
        </p:spPr>
        <p:txBody>
          <a:bodyPr wrap="none" rtlCol="0" anchor="t">
            <a:spAutoFit/>
          </a:bodyPr>
          <a:p>
            <a:pPr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sym typeface="+mn-ea"/>
              </a:rPr>
              <a:t>（二）砖砌体房屋抗震构造措施</a:t>
            </a:r>
            <a:endParaRPr lang="zh-CN" altLang="en-US" sz="2400" b="1" dirty="0">
              <a:solidFill>
                <a:schemeClr val="accent6"/>
              </a:solidFill>
              <a:latin typeface="Microsoft YaHei Bold" panose="020B0503020204020204" charset="-122"/>
              <a:ea typeface="Microsoft YaHei Bold"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2826385" y="3499485"/>
            <a:ext cx="653923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砖砌体结构细部构造施工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三</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6"/>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7"/>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
        <p:nvSpPr>
          <p:cNvPr id="4" name="波形 3"/>
          <p:cNvSpPr/>
          <p:nvPr>
            <p:custDataLst>
              <p:tags r:id="rId8"/>
            </p:custDataLst>
          </p:nvPr>
        </p:nvSpPr>
        <p:spPr>
          <a:xfrm>
            <a:off x="4617403" y="2286953"/>
            <a:ext cx="1206000" cy="740410"/>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等腰三角形 9"/>
          <p:cNvSpPr/>
          <p:nvPr>
            <p:custDataLst>
              <p:tags r:id="rId9"/>
            </p:custDataLst>
          </p:nvPr>
        </p:nvSpPr>
        <p:spPr>
          <a:xfrm rot="16200000">
            <a:off x="3967798" y="2463483"/>
            <a:ext cx="911225" cy="3873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波形 5"/>
          <p:cNvSpPr/>
          <p:nvPr>
            <p:custDataLst>
              <p:tags r:id="rId10"/>
            </p:custDataLst>
          </p:nvPr>
        </p:nvSpPr>
        <p:spPr>
          <a:xfrm>
            <a:off x="4618038" y="3768408"/>
            <a:ext cx="1206000" cy="740410"/>
          </a:xfrm>
          <a:prstGeom prst="wav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等腰三角形 10"/>
          <p:cNvSpPr/>
          <p:nvPr>
            <p:custDataLst>
              <p:tags r:id="rId11"/>
            </p:custDataLst>
          </p:nvPr>
        </p:nvSpPr>
        <p:spPr>
          <a:xfrm rot="16200000">
            <a:off x="3968433" y="3944303"/>
            <a:ext cx="911225" cy="38735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波形 4"/>
          <p:cNvSpPr/>
          <p:nvPr>
            <p:custDataLst>
              <p:tags r:id="rId12"/>
            </p:custDataLst>
          </p:nvPr>
        </p:nvSpPr>
        <p:spPr>
          <a:xfrm>
            <a:off x="6333808" y="3027363"/>
            <a:ext cx="1206000" cy="740410"/>
          </a:xfrm>
          <a:prstGeom prst="wav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3" name="等腰三角形 12"/>
          <p:cNvSpPr/>
          <p:nvPr>
            <p:custDataLst>
              <p:tags r:id="rId13"/>
            </p:custDataLst>
          </p:nvPr>
        </p:nvSpPr>
        <p:spPr>
          <a:xfrm rot="5400000" flipH="1">
            <a:off x="7276148" y="3203893"/>
            <a:ext cx="911225" cy="3873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 name="波形 6"/>
          <p:cNvSpPr/>
          <p:nvPr>
            <p:custDataLst>
              <p:tags r:id="rId14"/>
            </p:custDataLst>
          </p:nvPr>
        </p:nvSpPr>
        <p:spPr>
          <a:xfrm>
            <a:off x="6333808" y="4508183"/>
            <a:ext cx="1206000" cy="740410"/>
          </a:xfrm>
          <a:prstGeom prst="wav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等腰三角形 19"/>
          <p:cNvSpPr/>
          <p:nvPr>
            <p:custDataLst>
              <p:tags r:id="rId15"/>
            </p:custDataLst>
          </p:nvPr>
        </p:nvSpPr>
        <p:spPr>
          <a:xfrm rot="5400000" flipH="1">
            <a:off x="7276148" y="4684078"/>
            <a:ext cx="911225" cy="38735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8" name="文本框 57"/>
          <p:cNvSpPr txBox="1"/>
          <p:nvPr>
            <p:custDataLst>
              <p:tags r:id="rId16"/>
            </p:custDataLst>
          </p:nvPr>
        </p:nvSpPr>
        <p:spPr>
          <a:xfrm>
            <a:off x="689610" y="2116455"/>
            <a:ext cx="2586990" cy="438785"/>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accent1"/>
                </a:solidFill>
                <a:uFillTx/>
                <a:latin typeface="Microsoft YaHei Bold" panose="020B0503020204020204" charset="-122"/>
                <a:ea typeface="Microsoft YaHei Bold" panose="020B0503020204020204" charset="-122"/>
                <a:cs typeface="Microsoft YaHei Regular" panose="020B0503020204020204" charset="-122"/>
              </a:rPr>
              <a:t>能够根据施工图纸进行砖砌体结构房屋的主要组成分析。</a:t>
            </a:r>
            <a:endParaRPr lang="zh-CN" altLang="en-US" b="1" spc="300">
              <a:solidFill>
                <a:schemeClr val="accent1"/>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37" name="文本框 36"/>
          <p:cNvSpPr txBox="1"/>
          <p:nvPr>
            <p:custDataLst>
              <p:tags r:id="rId17"/>
            </p:custDataLst>
          </p:nvPr>
        </p:nvSpPr>
        <p:spPr>
          <a:xfrm>
            <a:off x="673735" y="3596640"/>
            <a:ext cx="2586990" cy="438785"/>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tx1">
                    <a:lumMod val="75000"/>
                    <a:lumOff val="25000"/>
                  </a:schemeClr>
                </a:solidFill>
                <a:uFillTx/>
                <a:latin typeface="Microsoft YaHei Bold" panose="020B0503020204020204" charset="-122"/>
                <a:ea typeface="Microsoft YaHei Bold" panose="020B0503020204020204" charset="-122"/>
                <a:cs typeface="Microsoft YaHei Regular" panose="020B0503020204020204" charset="-122"/>
              </a:rPr>
              <a:t>掌握砖砌体结构房屋墙体裂缝产生原因及防止措施，能分析砖砌体结构房屋墙体裂缝产生原因并提出防治措施。</a:t>
            </a:r>
            <a:endParaRPr lang="zh-CN" altLang="en-US" b="1" spc="300">
              <a:solidFill>
                <a:schemeClr val="tx1">
                  <a:lumMod val="75000"/>
                  <a:lumOff val="25000"/>
                </a:schemeClr>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44" name="文本框 43"/>
          <p:cNvSpPr txBox="1"/>
          <p:nvPr>
            <p:custDataLst>
              <p:tags r:id="rId18"/>
            </p:custDataLst>
          </p:nvPr>
        </p:nvSpPr>
        <p:spPr>
          <a:xfrm flipH="1">
            <a:off x="8928100" y="2856865"/>
            <a:ext cx="2680970" cy="438785"/>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b="1" spc="300">
                <a:solidFill>
                  <a:schemeClr val="accent2"/>
                </a:solidFill>
                <a:uFillTx/>
                <a:latin typeface="Microsoft YaHei Bold" panose="020B0503020204020204" charset="-122"/>
                <a:ea typeface="Microsoft YaHei Bold" panose="020B0503020204020204" charset="-122"/>
                <a:cs typeface="Microsoft YaHei Regular" panose="020B0503020204020204" charset="-122"/>
              </a:rPr>
              <a:t>掌握砖砌体结构房屋的细部构造要求，能根据施工图纸查阅构造规范要求。</a:t>
            </a:r>
            <a:endParaRPr lang="zh-CN" altLang="en-US" b="1" spc="300">
              <a:solidFill>
                <a:schemeClr val="accent2"/>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47" name="文本框 46"/>
          <p:cNvSpPr txBox="1"/>
          <p:nvPr>
            <p:custDataLst>
              <p:tags r:id="rId19"/>
            </p:custDataLst>
          </p:nvPr>
        </p:nvSpPr>
        <p:spPr>
          <a:xfrm flipH="1">
            <a:off x="8928100" y="4527550"/>
            <a:ext cx="2680970" cy="672465"/>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b="1" spc="300">
                <a:solidFill>
                  <a:srgbClr val="000000"/>
                </a:solidFill>
                <a:uFillTx/>
                <a:latin typeface="Microsoft YaHei Bold" panose="020B0503020204020204" charset="-122"/>
                <a:ea typeface="Microsoft YaHei Bold" panose="020B0503020204020204" charset="-122"/>
                <a:cs typeface="Microsoft YaHei Regular" panose="020B0503020204020204" charset="-122"/>
              </a:rPr>
              <a:t>遵守职业道德，严禁违反伦理道德的行为。</a:t>
            </a:r>
            <a:endParaRPr lang="zh-CN" altLang="en-US" b="1" spc="300">
              <a:solidFill>
                <a:srgbClr val="000000"/>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54" name="文本框 53"/>
          <p:cNvSpPr txBox="1"/>
          <p:nvPr>
            <p:custDataLst>
              <p:tags r:id="rId20"/>
            </p:custDataLst>
          </p:nvPr>
        </p:nvSpPr>
        <p:spPr>
          <a:xfrm>
            <a:off x="4617403" y="2457768"/>
            <a:ext cx="372745" cy="398780"/>
          </a:xfrm>
          <a:prstGeom prst="rect">
            <a:avLst/>
          </a:prstGeom>
          <a:noFill/>
        </p:spPr>
        <p:txBody>
          <a:bodyPr wrap="square" rtlCol="0">
            <a:normAutofit/>
          </a:bodyPr>
          <a:p>
            <a:pPr algn="ctr"/>
            <a:r>
              <a:rPr lang="en-US" altLang="zh-CN" sz="2000" dirty="0">
                <a:solidFill>
                  <a:schemeClr val="bg2"/>
                </a:solidFill>
                <a:latin typeface="思源黑体 CN Bold" panose="020B0800000000000000" charset="-122"/>
                <a:ea typeface="思源黑体 CN Bold" panose="020B0800000000000000" charset="-122"/>
              </a:rPr>
              <a:t>1</a:t>
            </a:r>
            <a:endParaRPr lang="en-US" altLang="zh-CN" sz="2000" dirty="0">
              <a:solidFill>
                <a:schemeClr val="bg2"/>
              </a:solidFill>
              <a:latin typeface="思源黑体 CN Bold" panose="020B0800000000000000" charset="-122"/>
              <a:ea typeface="思源黑体 CN Bold" panose="020B0800000000000000" charset="-122"/>
            </a:endParaRPr>
          </a:p>
        </p:txBody>
      </p:sp>
      <p:sp>
        <p:nvSpPr>
          <p:cNvPr id="23" name="文本框 18"/>
          <p:cNvSpPr txBox="1"/>
          <p:nvPr>
            <p:custDataLst>
              <p:tags r:id="rId21"/>
            </p:custDataLst>
          </p:nvPr>
        </p:nvSpPr>
        <p:spPr>
          <a:xfrm>
            <a:off x="7165658" y="319817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2</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24" name="文本框 22"/>
          <p:cNvSpPr txBox="1"/>
          <p:nvPr>
            <p:custDataLst>
              <p:tags r:id="rId22"/>
            </p:custDataLst>
          </p:nvPr>
        </p:nvSpPr>
        <p:spPr>
          <a:xfrm>
            <a:off x="4618038" y="393858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3</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25" name="文本框 23"/>
          <p:cNvSpPr txBox="1"/>
          <p:nvPr>
            <p:custDataLst>
              <p:tags r:id="rId23"/>
            </p:custDataLst>
          </p:nvPr>
        </p:nvSpPr>
        <p:spPr>
          <a:xfrm>
            <a:off x="7165658" y="467899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4</a:t>
            </a:r>
            <a:endParaRPr lang="en-US" altLang="zh-CN" sz="2000">
              <a:solidFill>
                <a:srgbClr val="000000"/>
              </a:solidFill>
              <a:latin typeface="思源黑体 CN Bold" panose="020B0800000000000000" charset="-122"/>
              <a:ea typeface="思源黑体 CN Bold" panose="020B0800000000000000" charset="-122"/>
            </a:endParaRPr>
          </a:p>
        </p:txBody>
      </p:sp>
      <p:cxnSp>
        <p:nvCxnSpPr>
          <p:cNvPr id="28" name="直接连接符 2"/>
          <p:cNvCxnSpPr/>
          <p:nvPr>
            <p:custDataLst>
              <p:tags r:id="rId24"/>
            </p:custDataLst>
          </p:nvPr>
        </p:nvCxnSpPr>
        <p:spPr>
          <a:xfrm>
            <a:off x="3351848" y="2657793"/>
            <a:ext cx="802005" cy="0"/>
          </a:xfrm>
          <a:prstGeom prst="line">
            <a:avLst/>
          </a:prstGeom>
          <a:ln>
            <a:solidFill>
              <a:schemeClr val="accent1"/>
            </a:solidFill>
          </a:ln>
        </p:spPr>
        <p:style>
          <a:lnRef idx="3">
            <a:schemeClr val="accent1"/>
          </a:lnRef>
          <a:fillRef idx="0">
            <a:schemeClr val="accent1"/>
          </a:fillRef>
          <a:effectRef idx="2">
            <a:schemeClr val="accent1"/>
          </a:effectRef>
          <a:fontRef idx="minor">
            <a:schemeClr val="tx1"/>
          </a:fontRef>
        </p:style>
      </p:cxnSp>
      <p:cxnSp>
        <p:nvCxnSpPr>
          <p:cNvPr id="29" name="直接连接符 27"/>
          <p:cNvCxnSpPr/>
          <p:nvPr>
            <p:custDataLst>
              <p:tags r:id="rId25"/>
            </p:custDataLst>
          </p:nvPr>
        </p:nvCxnSpPr>
        <p:spPr>
          <a:xfrm>
            <a:off x="3351848" y="4137978"/>
            <a:ext cx="802005" cy="0"/>
          </a:xfrm>
          <a:prstGeom prst="line">
            <a:avLst/>
          </a:prstGeom>
          <a:ln>
            <a:solidFill>
              <a:schemeClr val="accent3"/>
            </a:solidFill>
          </a:ln>
        </p:spPr>
        <p:style>
          <a:lnRef idx="3">
            <a:schemeClr val="accent1"/>
          </a:lnRef>
          <a:fillRef idx="0">
            <a:schemeClr val="accent1"/>
          </a:fillRef>
          <a:effectRef idx="2">
            <a:schemeClr val="accent1"/>
          </a:effectRef>
          <a:fontRef idx="minor">
            <a:schemeClr val="tx1"/>
          </a:fontRef>
        </p:style>
      </p:cxnSp>
      <p:cxnSp>
        <p:nvCxnSpPr>
          <p:cNvPr id="30" name="直接连接符 29"/>
          <p:cNvCxnSpPr/>
          <p:nvPr>
            <p:custDataLst>
              <p:tags r:id="rId26"/>
            </p:custDataLst>
          </p:nvPr>
        </p:nvCxnSpPr>
        <p:spPr>
          <a:xfrm>
            <a:off x="8025448" y="3397568"/>
            <a:ext cx="802005" cy="0"/>
          </a:xfrm>
          <a:prstGeom prst="line">
            <a:avLst/>
          </a:prstGeom>
          <a:ln>
            <a:solidFill>
              <a:schemeClr val="accent2"/>
            </a:solidFill>
          </a:ln>
        </p:spPr>
        <p:style>
          <a:lnRef idx="3">
            <a:schemeClr val="accent1"/>
          </a:lnRef>
          <a:fillRef idx="0">
            <a:schemeClr val="accent1"/>
          </a:fillRef>
          <a:effectRef idx="2">
            <a:schemeClr val="accent1"/>
          </a:effectRef>
          <a:fontRef idx="minor">
            <a:schemeClr val="tx1"/>
          </a:fontRef>
        </p:style>
      </p:cxnSp>
      <p:cxnSp>
        <p:nvCxnSpPr>
          <p:cNvPr id="31" name="直接连接符 30"/>
          <p:cNvCxnSpPr/>
          <p:nvPr>
            <p:custDataLst>
              <p:tags r:id="rId27"/>
            </p:custDataLst>
          </p:nvPr>
        </p:nvCxnSpPr>
        <p:spPr>
          <a:xfrm>
            <a:off x="8025448" y="4877753"/>
            <a:ext cx="802005" cy="0"/>
          </a:xfrm>
          <a:prstGeom prst="line">
            <a:avLst/>
          </a:prstGeom>
          <a:ln>
            <a:solidFill>
              <a:schemeClr val="accent4"/>
            </a:solidFill>
          </a:ln>
        </p:spPr>
        <p:style>
          <a:lnRef idx="3">
            <a:schemeClr val="accent1"/>
          </a:lnRef>
          <a:fillRef idx="0">
            <a:schemeClr val="accent1"/>
          </a:fillRef>
          <a:effectRef idx="2">
            <a:schemeClr val="accent1"/>
          </a:effectRef>
          <a:fontRef idx="minor">
            <a:schemeClr val="tx1"/>
          </a:fontRef>
        </p:style>
      </p:cxnSp>
      <p:pic>
        <p:nvPicPr>
          <p:cNvPr id="34" name="图片 33" descr="32313538333630393b32313538333731393bcbd1cbf7bfceb3cc"/>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553461" y="2784793"/>
            <a:ext cx="398780" cy="398780"/>
          </a:xfrm>
          <a:prstGeom prst="rect">
            <a:avLst/>
          </a:prstGeom>
        </p:spPr>
      </p:pic>
      <p:pic>
        <p:nvPicPr>
          <p:cNvPr id="35" name="图片 34" descr="32313538333630393b32313538333730393bbed9cad6cce1cec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553461" y="4264978"/>
            <a:ext cx="398780" cy="398780"/>
          </a:xfrm>
          <a:prstGeom prst="rect">
            <a:avLst/>
          </a:prstGeom>
        </p:spPr>
      </p:pic>
      <p:pic>
        <p:nvPicPr>
          <p:cNvPr id="39" name="图片 38" descr="32313538333630393b32313538333731363bd1a7cfb0d0a1d7e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230871" y="5009198"/>
            <a:ext cx="391160" cy="391160"/>
          </a:xfrm>
          <a:prstGeom prst="rect">
            <a:avLst/>
          </a:prstGeom>
        </p:spPr>
      </p:pic>
      <p:pic>
        <p:nvPicPr>
          <p:cNvPr id="40" name="图片 39" descr="32313538333630393b32313538333731353bd1a7cfb0d6facad6"/>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8227061" y="3525203"/>
            <a:ext cx="398780" cy="398780"/>
          </a:xfrm>
          <a:prstGeom prst="rect">
            <a:avLst/>
          </a:prstGeom>
        </p:spPr>
      </p:pic>
    </p:spTree>
    <p:custDataLst>
      <p:tags r:id="rId4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485261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一、砖混结构房屋的主要组成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874" y="1074835"/>
            <a:ext cx="10800000" cy="4707890"/>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砖混结构房屋一般由以下七个主要部分组成。</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基础：</a:t>
            </a:r>
            <a:r>
              <a:rPr lang="zh-CN" altLang="en-US" sz="2000" dirty="0">
                <a:latin typeface="微软雅黑" panose="020B0503020204020204" pitchFamily="34" charset="-122"/>
                <a:ea typeface="微软雅黑" panose="020B0503020204020204" pitchFamily="34" charset="-122"/>
              </a:rPr>
              <a:t>砖混结构房屋基础一般为条形基础。 </a:t>
            </a: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层砖混结构房屋可以用毛石基础，也可以用砖基础； </a:t>
            </a:r>
            <a:r>
              <a:rPr lang="en-US" altLang="zh-CN" sz="2000" dirty="0">
                <a:latin typeface="微软雅黑" panose="020B0503020204020204" pitchFamily="34" charset="-122"/>
                <a:ea typeface="微软雅黑" panose="020B0503020204020204" pitchFamily="34" charset="-122"/>
              </a:rPr>
              <a:t>4 </a:t>
            </a:r>
            <a:r>
              <a:rPr lang="zh-CN" altLang="en-US" sz="2000" dirty="0">
                <a:latin typeface="微软雅黑" panose="020B0503020204020204" pitchFamily="34" charset="-122"/>
                <a:ea typeface="微软雅黑" panose="020B0503020204020204" pitchFamily="34" charset="-122"/>
              </a:rPr>
              <a:t>层及以上的房屋一般用钢筋混凝土条形基础。</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砖混结构墙体：</a:t>
            </a:r>
            <a:r>
              <a:rPr lang="zh-CN" altLang="en-US" sz="2000" dirty="0">
                <a:latin typeface="微软雅黑" panose="020B0503020204020204" pitchFamily="34" charset="-122"/>
                <a:ea typeface="微软雅黑" panose="020B0503020204020204" pitchFamily="34" charset="-122"/>
              </a:rPr>
              <a:t>一般用普通砖砌筑，大多为</a:t>
            </a:r>
            <a:r>
              <a:rPr lang="en-US" altLang="zh-CN" sz="2000" dirty="0">
                <a:latin typeface="微软雅黑" panose="020B0503020204020204" pitchFamily="34" charset="-122"/>
                <a:ea typeface="微软雅黑" panose="020B0503020204020204" pitchFamily="34" charset="-122"/>
              </a:rPr>
              <a:t>24</a:t>
            </a:r>
            <a:r>
              <a:rPr lang="zh-CN" altLang="en-US" sz="2000" dirty="0">
                <a:latin typeface="微软雅黑" panose="020B0503020204020204" pitchFamily="34" charset="-122"/>
                <a:ea typeface="微软雅黑" panose="020B0503020204020204" pitchFamily="34" charset="-122"/>
              </a:rPr>
              <a:t>墙、</a:t>
            </a:r>
            <a:r>
              <a:rPr lang="en-US" altLang="zh-CN" sz="2000" dirty="0">
                <a:latin typeface="微软雅黑" panose="020B0503020204020204" pitchFamily="34" charset="-122"/>
                <a:ea typeface="微软雅黑" panose="020B0503020204020204" pitchFamily="34" charset="-122"/>
              </a:rPr>
              <a:t>37</a:t>
            </a:r>
            <a:r>
              <a:rPr lang="zh-CN" altLang="en-US" sz="2000" dirty="0">
                <a:latin typeface="微软雅黑" panose="020B0503020204020204" pitchFamily="34" charset="-122"/>
                <a:ea typeface="微软雅黑" panose="020B0503020204020204" pitchFamily="34" charset="-122"/>
              </a:rPr>
              <a:t>墙，北方地区因保温要求砌筑</a:t>
            </a:r>
            <a:r>
              <a:rPr lang="en-US" altLang="zh-CN" sz="2000" dirty="0">
                <a:latin typeface="微软雅黑" panose="020B0503020204020204" pitchFamily="34" charset="-122"/>
                <a:ea typeface="微软雅黑" panose="020B0503020204020204" pitchFamily="34" charset="-122"/>
              </a:rPr>
              <a:t>49</a:t>
            </a:r>
            <a:r>
              <a:rPr lang="zh-CN" altLang="en-US" sz="2000" dirty="0">
                <a:latin typeface="微软雅黑" panose="020B0503020204020204" pitchFamily="34" charset="-122"/>
                <a:ea typeface="微软雅黑" panose="020B0503020204020204" pitchFamily="34" charset="-122"/>
              </a:rPr>
              <a:t>墙。</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混凝土梁板楼面砖：</a:t>
            </a:r>
            <a:r>
              <a:rPr lang="zh-CN" altLang="en-US" sz="2000" dirty="0">
                <a:latin typeface="微软雅黑" panose="020B0503020204020204" pitchFamily="34" charset="-122"/>
                <a:ea typeface="微软雅黑" panose="020B0503020204020204" pitchFamily="34" charset="-122"/>
              </a:rPr>
              <a:t>大多为现浇钢筋混凝土结构，在农村的民房建设中也有采用预制钢筋混凝土结构的。</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混凝土梁板屋面：</a:t>
            </a:r>
            <a:r>
              <a:rPr lang="zh-CN" altLang="en-US" sz="2000" dirty="0">
                <a:latin typeface="微软雅黑" panose="020B0503020204020204" pitchFamily="34" charset="-122"/>
                <a:ea typeface="微软雅黑" panose="020B0503020204020204" pitchFamily="34" charset="-122"/>
              </a:rPr>
              <a:t>现浇钢筋混凝土屋面。</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楼梯：</a:t>
            </a:r>
            <a:r>
              <a:rPr lang="zh-CN" altLang="en-US" sz="2000" dirty="0">
                <a:latin typeface="微软雅黑" panose="020B0503020204020204" pitchFamily="34" charset="-122"/>
                <a:ea typeface="微软雅黑" panose="020B0503020204020204" pitchFamily="34" charset="-122"/>
              </a:rPr>
              <a:t>一般情况下砖混结构房屋多采用现浇钢筋混凝土结构板式楼梯。</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门窗：</a:t>
            </a:r>
            <a:r>
              <a:rPr lang="zh-CN" altLang="en-US" sz="2000" dirty="0">
                <a:latin typeface="微软雅黑" panose="020B0503020204020204" pitchFamily="34" charset="-122"/>
                <a:ea typeface="微软雅黑" panose="020B0503020204020204" pitchFamily="34" charset="-122"/>
              </a:rPr>
              <a:t>有木制门窗、金属制门窗、塑料制门窗等多种。</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阳台：</a:t>
            </a:r>
            <a:r>
              <a:rPr lang="zh-CN" altLang="en-US" sz="2000" dirty="0">
                <a:latin typeface="微软雅黑" panose="020B0503020204020204" pitchFamily="34" charset="-122"/>
                <a:ea typeface="微软雅黑" panose="020B0503020204020204" pitchFamily="34" charset="-122"/>
              </a:rPr>
              <a:t>均采用现浇钢筋混凝土结构，一般和楼层梁板浇筑成整体。</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a:endCxn id="26" idx="1"/>
          </p:cNvCxnSpPr>
          <p:nvPr/>
        </p:nvCxnSpPr>
        <p:spPr>
          <a:xfrm>
            <a:off x="7823077" y="5059093"/>
            <a:ext cx="845085" cy="352603"/>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27" idx="1"/>
          </p:cNvCxnSpPr>
          <p:nvPr/>
        </p:nvCxnSpPr>
        <p:spPr>
          <a:xfrm flipV="1">
            <a:off x="8132924" y="4347014"/>
            <a:ext cx="1397012" cy="1220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28" idx="1"/>
          </p:cNvCxnSpPr>
          <p:nvPr/>
        </p:nvCxnSpPr>
        <p:spPr>
          <a:xfrm flipV="1">
            <a:off x="7823077" y="3282332"/>
            <a:ext cx="1706859" cy="21472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5" idx="3"/>
          </p:cNvCxnSpPr>
          <p:nvPr/>
        </p:nvCxnSpPr>
        <p:spPr>
          <a:xfrm flipV="1">
            <a:off x="4637920" y="4780170"/>
            <a:ext cx="867051" cy="612314"/>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3" idx="3"/>
          </p:cNvCxnSpPr>
          <p:nvPr/>
        </p:nvCxnSpPr>
        <p:spPr>
          <a:xfrm flipV="1">
            <a:off x="3422056" y="3938842"/>
            <a:ext cx="1528705" cy="641273"/>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8" idx="3"/>
          </p:cNvCxnSpPr>
          <p:nvPr/>
        </p:nvCxnSpPr>
        <p:spPr>
          <a:xfrm>
            <a:off x="3121279" y="3296998"/>
            <a:ext cx="1260131"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4"/>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cxnSp>
        <p:nvCxnSpPr>
          <p:cNvPr id="5" name="直接连接符 4"/>
          <p:cNvCxnSpPr>
            <a:stCxn id="3" idx="3"/>
          </p:cNvCxnSpPr>
          <p:nvPr/>
        </p:nvCxnSpPr>
        <p:spPr>
          <a:xfrm>
            <a:off x="3501507" y="2278149"/>
            <a:ext cx="1217817" cy="577632"/>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142413" y="143843"/>
            <a:ext cx="485261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二、砖混结构房屋的细部构造</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78" y="911483"/>
            <a:ext cx="10800000" cy="458908"/>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墙体的细部构造包括勒脚、防潮层、散水、明沟、门窗过梁、窗台、圈梁和构造柱等。</a:t>
            </a:r>
            <a:endParaRPr lang="en-US" altLang="zh-CN" dirty="0">
              <a:latin typeface="微软雅黑" panose="020B0503020204020204" pitchFamily="34" charset="-122"/>
              <a:ea typeface="微软雅黑" panose="020B0503020204020204" pitchFamily="34" charset="-122"/>
            </a:endParaRPr>
          </a:p>
        </p:txBody>
      </p:sp>
      <p:sp>
        <p:nvSpPr>
          <p:cNvPr id="14" name="任意多边形 31"/>
          <p:cNvSpPr/>
          <p:nvPr/>
        </p:nvSpPr>
        <p:spPr>
          <a:xfrm>
            <a:off x="4289107" y="1614181"/>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dirty="0">
              <a:solidFill>
                <a:prstClr val="white"/>
              </a:solidFill>
            </a:endParaRPr>
          </a:p>
        </p:txBody>
      </p:sp>
      <p:sp>
        <p:nvSpPr>
          <p:cNvPr id="15" name="任意多边形 32"/>
          <p:cNvSpPr/>
          <p:nvPr/>
        </p:nvSpPr>
        <p:spPr>
          <a:xfrm>
            <a:off x="4922009" y="2155811"/>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3" name="矩形 2"/>
          <p:cNvSpPr/>
          <p:nvPr/>
        </p:nvSpPr>
        <p:spPr>
          <a:xfrm>
            <a:off x="2803880" y="2078094"/>
            <a:ext cx="69762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勒脚</a:t>
            </a:r>
            <a:endParaRPr lang="zh-CN" altLang="en-US" sz="2000" dirty="0"/>
          </a:p>
        </p:txBody>
      </p:sp>
      <p:sp>
        <p:nvSpPr>
          <p:cNvPr id="18" name="矩形 17"/>
          <p:cNvSpPr/>
          <p:nvPr/>
        </p:nvSpPr>
        <p:spPr>
          <a:xfrm>
            <a:off x="2167172" y="3096943"/>
            <a:ext cx="95410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防潮层</a:t>
            </a:r>
            <a:endParaRPr lang="zh-CN" altLang="en-US" sz="2000" dirty="0"/>
          </a:p>
        </p:txBody>
      </p:sp>
      <p:sp>
        <p:nvSpPr>
          <p:cNvPr id="23" name="矩形 22"/>
          <p:cNvSpPr/>
          <p:nvPr/>
        </p:nvSpPr>
        <p:spPr>
          <a:xfrm>
            <a:off x="2724429" y="4380060"/>
            <a:ext cx="69762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散水</a:t>
            </a:r>
            <a:endParaRPr lang="zh-CN" altLang="en-US" sz="2000" dirty="0"/>
          </a:p>
        </p:txBody>
      </p:sp>
      <p:sp>
        <p:nvSpPr>
          <p:cNvPr id="25" name="矩形 24"/>
          <p:cNvSpPr/>
          <p:nvPr/>
        </p:nvSpPr>
        <p:spPr>
          <a:xfrm>
            <a:off x="3940293" y="5192429"/>
            <a:ext cx="69762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明沟</a:t>
            </a:r>
            <a:endParaRPr lang="zh-CN" altLang="en-US" sz="2000" dirty="0"/>
          </a:p>
        </p:txBody>
      </p:sp>
      <p:sp>
        <p:nvSpPr>
          <p:cNvPr id="26" name="矩形 25"/>
          <p:cNvSpPr/>
          <p:nvPr/>
        </p:nvSpPr>
        <p:spPr>
          <a:xfrm>
            <a:off x="8668162" y="5211641"/>
            <a:ext cx="1210588"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门窗过梁</a:t>
            </a:r>
            <a:endParaRPr lang="zh-CN" altLang="en-US" sz="2000" dirty="0"/>
          </a:p>
        </p:txBody>
      </p:sp>
      <p:sp>
        <p:nvSpPr>
          <p:cNvPr id="27" name="矩形 26"/>
          <p:cNvSpPr/>
          <p:nvPr/>
        </p:nvSpPr>
        <p:spPr>
          <a:xfrm>
            <a:off x="9529936" y="4146959"/>
            <a:ext cx="69762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窗台</a:t>
            </a:r>
            <a:endParaRPr lang="zh-CN" altLang="en-US" sz="2000" dirty="0"/>
          </a:p>
        </p:txBody>
      </p:sp>
      <p:sp>
        <p:nvSpPr>
          <p:cNvPr id="28" name="矩形 27"/>
          <p:cNvSpPr/>
          <p:nvPr/>
        </p:nvSpPr>
        <p:spPr>
          <a:xfrm>
            <a:off x="9529936" y="3082277"/>
            <a:ext cx="69762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圈梁</a:t>
            </a:r>
            <a:endParaRPr lang="zh-CN" altLang="en-US" sz="2000" dirty="0"/>
          </a:p>
        </p:txBody>
      </p:sp>
      <p:sp>
        <p:nvSpPr>
          <p:cNvPr id="29" name="矩形 28"/>
          <p:cNvSpPr/>
          <p:nvPr/>
        </p:nvSpPr>
        <p:spPr>
          <a:xfrm>
            <a:off x="8668162" y="1984550"/>
            <a:ext cx="954107" cy="400110"/>
          </a:xfrm>
          <a:prstGeom prst="rect">
            <a:avLst/>
          </a:prstGeom>
          <a:solidFill>
            <a:schemeClr val="accent2">
              <a:lumMod val="40000"/>
              <a:lumOff val="60000"/>
            </a:schemeClr>
          </a:solidFill>
        </p:spPr>
        <p:txBody>
          <a:bodyPr wrap="none">
            <a:spAutoFit/>
          </a:bodyPr>
          <a:lstStyle/>
          <a:p>
            <a:r>
              <a:rPr lang="zh-CN" altLang="en-US" sz="2000" dirty="0">
                <a:latin typeface="微软雅黑" panose="020B0503020204020204" pitchFamily="34" charset="-122"/>
                <a:ea typeface="微软雅黑" panose="020B0503020204020204" pitchFamily="34" charset="-122"/>
              </a:rPr>
              <a:t>构造柱</a:t>
            </a:r>
            <a:endParaRPr lang="zh-CN" altLang="en-US" sz="2000" dirty="0"/>
          </a:p>
        </p:txBody>
      </p:sp>
      <p:cxnSp>
        <p:nvCxnSpPr>
          <p:cNvPr id="37" name="直接连接符 36"/>
          <p:cNvCxnSpPr>
            <a:endCxn id="29" idx="1"/>
          </p:cNvCxnSpPr>
          <p:nvPr/>
        </p:nvCxnSpPr>
        <p:spPr>
          <a:xfrm flipV="1">
            <a:off x="7597687" y="2184605"/>
            <a:ext cx="1070475" cy="56987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500"/>
                                        <p:tgtEl>
                                          <p:spTgt spid="1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ppt_x"/>
                                          </p:val>
                                        </p:tav>
                                        <p:tav tm="100000">
                                          <p:val>
                                            <p:strVal val="#ppt_x"/>
                                          </p:val>
                                        </p:tav>
                                      </p:tavLst>
                                    </p:anim>
                                    <p:anim calcmode="lin" valueType="num">
                                      <p:cBhvr additive="base">
                                        <p:cTn id="44" dur="500" fill="hold"/>
                                        <p:tgtEl>
                                          <p:spTgt spid="4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ppt_x"/>
                                          </p:val>
                                        </p:tav>
                                        <p:tav tm="100000">
                                          <p:val>
                                            <p:strVal val="#ppt_x"/>
                                          </p:val>
                                        </p:tav>
                                      </p:tavLst>
                                    </p:anim>
                                    <p:anim calcmode="lin" valueType="num">
                                      <p:cBhvr additive="base">
                                        <p:cTn id="56" dur="500" fill="hold"/>
                                        <p:tgtEl>
                                          <p:spTgt spid="30"/>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ppt_x"/>
                                          </p:val>
                                        </p:tav>
                                        <p:tav tm="100000">
                                          <p:val>
                                            <p:strVal val="#ppt_x"/>
                                          </p:val>
                                        </p:tav>
                                      </p:tavLst>
                                    </p:anim>
                                    <p:anim calcmode="lin" valueType="num">
                                      <p:cBhvr additive="base">
                                        <p:cTn id="60" dur="500" fill="hold"/>
                                        <p:tgtEl>
                                          <p:spTgt spid="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500" fill="hold"/>
                                        <p:tgtEl>
                                          <p:spTgt spid="3"/>
                                        </p:tgtEl>
                                        <p:attrNameLst>
                                          <p:attrName>ppt_x</p:attrName>
                                        </p:attrNameLst>
                                      </p:cBhvr>
                                      <p:tavLst>
                                        <p:tav tm="0">
                                          <p:val>
                                            <p:strVal val="#ppt_x"/>
                                          </p:val>
                                        </p:tav>
                                        <p:tav tm="100000">
                                          <p:val>
                                            <p:strVal val="#ppt_x"/>
                                          </p:val>
                                        </p:tav>
                                      </p:tavLst>
                                    </p:anim>
                                    <p:anim calcmode="lin" valueType="num">
                                      <p:cBhvr additive="base">
                                        <p:cTn id="64" dur="500" fill="hold"/>
                                        <p:tgtEl>
                                          <p:spTgt spid="3"/>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ppt_x"/>
                                          </p:val>
                                        </p:tav>
                                        <p:tav tm="100000">
                                          <p:val>
                                            <p:strVal val="#ppt_x"/>
                                          </p:val>
                                        </p:tav>
                                      </p:tavLst>
                                    </p:anim>
                                    <p:anim calcmode="lin" valueType="num">
                                      <p:cBhvr additive="base">
                                        <p:cTn id="68" dur="500" fill="hold"/>
                                        <p:tgtEl>
                                          <p:spTgt spid="1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ppt_x"/>
                                          </p:val>
                                        </p:tav>
                                        <p:tav tm="100000">
                                          <p:val>
                                            <p:strVal val="#ppt_x"/>
                                          </p:val>
                                        </p:tav>
                                      </p:tavLst>
                                    </p:anim>
                                    <p:anim calcmode="lin" valueType="num">
                                      <p:cBhvr additive="base">
                                        <p:cTn id="72" dur="500" fill="hold"/>
                                        <p:tgtEl>
                                          <p:spTgt spid="2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additive="base">
                                        <p:cTn id="75" dur="500" fill="hold"/>
                                        <p:tgtEl>
                                          <p:spTgt spid="25"/>
                                        </p:tgtEl>
                                        <p:attrNameLst>
                                          <p:attrName>ppt_x</p:attrName>
                                        </p:attrNameLst>
                                      </p:cBhvr>
                                      <p:tavLst>
                                        <p:tav tm="0">
                                          <p:val>
                                            <p:strVal val="#ppt_x"/>
                                          </p:val>
                                        </p:tav>
                                        <p:tav tm="100000">
                                          <p:val>
                                            <p:strVal val="#ppt_x"/>
                                          </p:val>
                                        </p:tav>
                                      </p:tavLst>
                                    </p:anim>
                                    <p:anim calcmode="lin" valueType="num">
                                      <p:cBhvr additive="base">
                                        <p:cTn id="7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 grpId="0" animBg="1"/>
      <p:bldP spid="18" grpId="0" animBg="1"/>
      <p:bldP spid="23" grpId="0" animBg="1"/>
      <p:bldP spid="25" grpId="0" animBg="1"/>
      <p:bldP spid="26" grpId="0" animBg="1"/>
      <p:bldP spid="27" grpId="0" animBg="1"/>
      <p:bldP spid="28" grpId="0" animBg="1"/>
      <p:bldP spid="2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4"/>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494594"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勒脚</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874" y="1259620"/>
            <a:ext cx="10800000" cy="4707890"/>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勒脚：</a:t>
            </a:r>
            <a:r>
              <a:rPr lang="zh-CN" altLang="en-US" sz="2000" dirty="0">
                <a:latin typeface="微软雅黑" panose="020B0503020204020204" pitchFamily="34" charset="-122"/>
                <a:ea typeface="微软雅黑" panose="020B0503020204020204" pitchFamily="34" charset="-122"/>
              </a:rPr>
              <a:t>外墙与室外地面结合部位的构造做法称为勒脚。</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勒脚的作用：</a:t>
            </a:r>
            <a:r>
              <a:rPr lang="zh-CN" altLang="en-US" sz="2000" dirty="0">
                <a:latin typeface="微软雅黑" panose="020B0503020204020204" pitchFamily="34" charset="-122"/>
                <a:ea typeface="微软雅黑" panose="020B0503020204020204" pitchFamily="34" charset="-122"/>
              </a:rPr>
              <a:t>一是保护墙脚不受外界雨、雪的侵蚀；二是加固墙身，防止各种机械碰撞；三是对建筑物的立面处理产生一定的效果。</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勒脚的高度：</a:t>
            </a:r>
            <a:r>
              <a:rPr lang="zh-CN" altLang="en-US" sz="2000" dirty="0">
                <a:latin typeface="微软雅黑" panose="020B0503020204020204" pitchFamily="34" charset="-122"/>
                <a:ea typeface="微软雅黑" panose="020B0503020204020204" pitchFamily="34" charset="-122"/>
              </a:rPr>
              <a:t>主要取决于防止地面水上溅和室内地潮的影响，并适当考虑立面造型的要求，常与室内地面齐平。有时，为了考虑立面处理的需要，也可将勒脚做到与第一层窗台齐平。</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勒脚的构造做法：</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）抹 </a:t>
            </a:r>
            <a:r>
              <a:rPr lang="en-US" altLang="zh-CN" sz="2000" dirty="0">
                <a:latin typeface="微软雅黑" panose="020B0503020204020204" pitchFamily="34" charset="-122"/>
                <a:ea typeface="微软雅黑" panose="020B0503020204020204" pitchFamily="34" charset="-122"/>
              </a:rPr>
              <a:t>20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30mm </a:t>
            </a:r>
            <a:r>
              <a:rPr lang="zh-CN" altLang="en-US" sz="2000" dirty="0">
                <a:latin typeface="微软雅黑" panose="020B0503020204020204" pitchFamily="34" charset="-122"/>
                <a:ea typeface="微软雅黑" panose="020B0503020204020204" pitchFamily="34" charset="-122"/>
              </a:rPr>
              <a:t>厚水泥砂浆或做水刷石。</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）选用既防水又坚实的天然石材砌筑。</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）镶砌天然石材等防水和耐久材料。</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rPr>
              <a:t>）将墙体加厚 </a:t>
            </a:r>
            <a:r>
              <a:rPr lang="en-US" altLang="zh-CN" sz="2000" dirty="0">
                <a:latin typeface="微软雅黑" panose="020B0503020204020204" pitchFamily="34" charset="-122"/>
                <a:ea typeface="微软雅黑" panose="020B0503020204020204" pitchFamily="34" charset="-122"/>
              </a:rPr>
              <a:t>60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120mm</a:t>
            </a:r>
            <a:r>
              <a:rPr lang="zh-CN" altLang="en-US" sz="2000" dirty="0">
                <a:latin typeface="微软雅黑" panose="020B0503020204020204" pitchFamily="34" charset="-122"/>
                <a:ea typeface="微软雅黑" panose="020B0503020204020204" pitchFamily="34" charset="-122"/>
              </a:rPr>
              <a:t>，再抹水泥砂浆或做水刷石。</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菱形 12"/>
          <p:cNvSpPr/>
          <p:nvPr>
            <p:custDataLst>
              <p:tags r:id="rId1"/>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85366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cs typeface="+mn-ea"/>
                <a:sym typeface="+mn-lt"/>
              </a:rPr>
              <a:t>防潮层</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024" y="995469"/>
            <a:ext cx="7267949" cy="2120902"/>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6"/>
                </a:solidFill>
                <a:latin typeface="微软雅黑" panose="020B0503020204020204" pitchFamily="34" charset="-122"/>
                <a:ea typeface="微软雅黑" panose="020B0503020204020204" pitchFamily="34" charset="-122"/>
              </a:rPr>
              <a:t>墙身防潮层：</a:t>
            </a:r>
            <a:r>
              <a:rPr lang="zh-CN" altLang="en-US" dirty="0">
                <a:latin typeface="微软雅黑" panose="020B0503020204020204" pitchFamily="34" charset="-122"/>
                <a:ea typeface="微软雅黑" panose="020B0503020204020204" pitchFamily="34" charset="-122"/>
              </a:rPr>
              <a:t>墙身水平防潮层应设置在室外地面以上，底层室内地面以下 </a:t>
            </a:r>
            <a:r>
              <a:rPr lang="en-US" altLang="zh-CN" dirty="0">
                <a:latin typeface="微软雅黑" panose="020B0503020204020204" pitchFamily="34" charset="-122"/>
                <a:ea typeface="微软雅黑" panose="020B0503020204020204" pitchFamily="34" charset="-122"/>
              </a:rPr>
              <a:t>60mm </a:t>
            </a:r>
            <a:r>
              <a:rPr lang="zh-CN" altLang="en-US" dirty="0">
                <a:latin typeface="微软雅黑" panose="020B0503020204020204" pitchFamily="34" charset="-122"/>
                <a:ea typeface="微软雅黑" panose="020B0503020204020204" pitchFamily="34" charset="-122"/>
              </a:rPr>
              <a:t>处；当底层内墙两侧房间室内地面有高差时，水平防潮层应设置两道，分别为两侧地面以下 </a:t>
            </a:r>
            <a:r>
              <a:rPr lang="en-US" altLang="zh-CN" dirty="0">
                <a:latin typeface="微软雅黑" panose="020B0503020204020204" pitchFamily="34" charset="-122"/>
                <a:ea typeface="微软雅黑" panose="020B0503020204020204" pitchFamily="34" charset="-122"/>
              </a:rPr>
              <a:t>60mm</a:t>
            </a:r>
            <a:r>
              <a:rPr lang="zh-CN" altLang="en-US" dirty="0">
                <a:latin typeface="微软雅黑" panose="020B0503020204020204" pitchFamily="34" charset="-122"/>
                <a:ea typeface="微软雅黑" panose="020B0503020204020204" pitchFamily="34" charset="-122"/>
              </a:rPr>
              <a:t>，并在两道防潮层之间较高地面一侧加设一道竖向防潮层，如图所示。防潮层应连续设置，不得间断。</a:t>
            </a:r>
            <a:endParaRPr lang="en-US" altLang="zh-CN" dirty="0">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8449105" y="538923"/>
            <a:ext cx="3046507" cy="2814604"/>
          </a:xfrm>
          <a:prstGeom prst="rect">
            <a:avLst/>
          </a:prstGeom>
        </p:spPr>
      </p:pic>
      <p:sp>
        <p:nvSpPr>
          <p:cNvPr id="14" name="矩形 13"/>
          <p:cNvSpPr/>
          <p:nvPr/>
        </p:nvSpPr>
        <p:spPr>
          <a:xfrm>
            <a:off x="695726" y="3353724"/>
            <a:ext cx="10800000" cy="3415030"/>
          </a:xfrm>
          <a:prstGeom prst="rect">
            <a:avLst/>
          </a:prstGeom>
        </p:spPr>
        <p:txBody>
          <a:bodyPr wrap="square">
            <a:spAutoFit/>
          </a:bodyPr>
          <a:lstStyle/>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accent6"/>
                </a:solidFill>
                <a:latin typeface="微软雅黑" panose="020B0503020204020204" pitchFamily="34" charset="-122"/>
                <a:ea typeface="微软雅黑" panose="020B0503020204020204" pitchFamily="34" charset="-122"/>
              </a:rPr>
              <a:t>墙身防潮层的作用：</a:t>
            </a:r>
            <a:r>
              <a:rPr lang="zh-CN" altLang="en-US" dirty="0">
                <a:latin typeface="微软雅黑" panose="020B0503020204020204" pitchFamily="34" charset="-122"/>
                <a:ea typeface="微软雅黑" panose="020B0503020204020204" pitchFamily="34" charset="-122"/>
              </a:rPr>
              <a:t>防止地下潮气及地表积水对墙体的侵蚀而设置连续的水平阻水层。</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accent6"/>
                </a:solidFill>
                <a:latin typeface="微软雅黑" panose="020B0503020204020204" pitchFamily="34" charset="-122"/>
                <a:ea typeface="微软雅黑" panose="020B0503020204020204" pitchFamily="34" charset="-122"/>
              </a:rPr>
              <a:t>墙身防潮层的构造做法：</a:t>
            </a:r>
            <a:endParaRPr lang="en-US" altLang="zh-CN" dirty="0">
              <a:solidFill>
                <a:schemeClr val="accent6"/>
              </a:solidFill>
              <a:latin typeface="微软雅黑" panose="020B0503020204020204" pitchFamily="34" charset="-122"/>
              <a:ea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）油毡防潮层。在防潮层部位抹 </a:t>
            </a:r>
            <a:r>
              <a:rPr lang="en-US" altLang="zh-CN" dirty="0">
                <a:latin typeface="微软雅黑" panose="020B0503020204020204" pitchFamily="34" charset="-122"/>
                <a:ea typeface="微软雅黑" panose="020B0503020204020204" pitchFamily="34" charset="-122"/>
              </a:rPr>
              <a:t>20mm </a:t>
            </a:r>
            <a:r>
              <a:rPr lang="zh-CN" altLang="en-US" dirty="0">
                <a:latin typeface="微软雅黑" panose="020B0503020204020204" pitchFamily="34" charset="-122"/>
                <a:ea typeface="微软雅黑" panose="020B0503020204020204" pitchFamily="34" charset="-122"/>
              </a:rPr>
              <a:t>厚水泥砂浆找平层，找平层上干铺一层油毡或实铺油毡（一毡二油）。由于破坏了墙的整体性，不能用于地震区。</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）砂浆防潮层。在防潮层部位抹 </a:t>
            </a:r>
            <a:r>
              <a:rPr lang="en-US" altLang="zh-CN" dirty="0">
                <a:latin typeface="微软雅黑" panose="020B0503020204020204" pitchFamily="34" charset="-122"/>
                <a:ea typeface="微软雅黑" panose="020B0503020204020204" pitchFamily="34" charset="-122"/>
              </a:rPr>
              <a:t>25mm </a:t>
            </a:r>
            <a:r>
              <a:rPr lang="zh-CN" altLang="en-US" dirty="0">
                <a:latin typeface="微软雅黑" panose="020B0503020204020204" pitchFamily="34" charset="-122"/>
                <a:ea typeface="微软雅黑" panose="020B0503020204020204" pitchFamily="34" charset="-122"/>
              </a:rPr>
              <a:t>厚 </a:t>
            </a:r>
            <a:r>
              <a:rPr lang="en-US" altLang="zh-CN" dirty="0">
                <a:latin typeface="微软雅黑" panose="020B0503020204020204" pitchFamily="34" charset="-122"/>
                <a:ea typeface="微软雅黑" panose="020B0503020204020204" pitchFamily="34" charset="-122"/>
              </a:rPr>
              <a:t>1∶2 </a:t>
            </a:r>
            <a:r>
              <a:rPr lang="zh-CN" altLang="en-US" dirty="0">
                <a:latin typeface="微软雅黑" panose="020B0503020204020204" pitchFamily="34" charset="-122"/>
                <a:ea typeface="微软雅黑" panose="020B0503020204020204" pitchFamily="34" charset="-122"/>
              </a:rPr>
              <a:t>或 </a:t>
            </a:r>
            <a:r>
              <a:rPr lang="en-US" altLang="zh-CN" dirty="0">
                <a:latin typeface="微软雅黑" panose="020B0503020204020204" pitchFamily="34" charset="-122"/>
                <a:ea typeface="微软雅黑" panose="020B0503020204020204" pitchFamily="34" charset="-122"/>
              </a:rPr>
              <a:t>1∶2.5 </a:t>
            </a:r>
            <a:r>
              <a:rPr lang="zh-CN" altLang="en-US" dirty="0">
                <a:latin typeface="微软雅黑" panose="020B0503020204020204" pitchFamily="34" charset="-122"/>
                <a:ea typeface="微软雅黑" panose="020B0503020204020204" pitchFamily="34" charset="-122"/>
              </a:rPr>
              <a:t>水泥砂浆，加入水泥用量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的防水剂。</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）细石混凝土防潮层。在防潮层部位采用 </a:t>
            </a:r>
            <a:r>
              <a:rPr lang="en-US" altLang="zh-CN" dirty="0">
                <a:latin typeface="微软雅黑" panose="020B0503020204020204" pitchFamily="34" charset="-122"/>
                <a:ea typeface="微软雅黑" panose="020B0503020204020204" pitchFamily="34" charset="-122"/>
              </a:rPr>
              <a:t>60mm </a:t>
            </a:r>
            <a:r>
              <a:rPr lang="zh-CN" altLang="en-US" dirty="0">
                <a:latin typeface="微软雅黑" panose="020B0503020204020204" pitchFamily="34" charset="-122"/>
                <a:ea typeface="微软雅黑" panose="020B0503020204020204" pitchFamily="34" charset="-122"/>
              </a:rPr>
              <a:t>厚与墙等宽的细石混凝土带，内配 </a:t>
            </a:r>
            <a:r>
              <a:rPr lang="en-US" altLang="zh-CN" dirty="0">
                <a:latin typeface="微软雅黑" panose="020B0503020204020204" pitchFamily="34" charset="-122"/>
                <a:ea typeface="微软雅黑" panose="020B0503020204020204" pitchFamily="34" charset="-122"/>
              </a:rPr>
              <a:t>3φ6 </a:t>
            </a:r>
            <a:r>
              <a:rPr lang="zh-CN" altLang="en-US" dirty="0">
                <a:latin typeface="微软雅黑" panose="020B0503020204020204" pitchFamily="34" charset="-122"/>
                <a:ea typeface="微软雅黑" panose="020B0503020204020204" pitchFamily="34" charset="-122"/>
              </a:rPr>
              <a:t>或 </a:t>
            </a:r>
            <a:r>
              <a:rPr lang="en-US" altLang="zh-CN" dirty="0">
                <a:latin typeface="微软雅黑" panose="020B0503020204020204" pitchFamily="34" charset="-122"/>
                <a:ea typeface="微软雅黑" panose="020B0503020204020204" pitchFamily="34" charset="-122"/>
              </a:rPr>
              <a:t>3φ8 </a:t>
            </a:r>
            <a:r>
              <a:rPr lang="zh-CN" altLang="en-US" dirty="0">
                <a:latin typeface="微软雅黑" panose="020B0503020204020204" pitchFamily="34" charset="-122"/>
                <a:ea typeface="微软雅黑" panose="020B0503020204020204" pitchFamily="34" charset="-122"/>
              </a:rPr>
              <a:t>钢筋。</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4"/>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494594"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散水</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874" y="944660"/>
            <a:ext cx="10800000" cy="2951898"/>
          </a:xfrm>
          <a:prstGeom prst="rect">
            <a:avLst/>
          </a:prstGeom>
        </p:spPr>
        <p:txBody>
          <a:bodyPr wrap="square">
            <a:spAutoFit/>
          </a:bodyPr>
          <a:lstStyle/>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散水：</a:t>
            </a:r>
            <a:r>
              <a:rPr lang="zh-CN" altLang="en-US" dirty="0">
                <a:latin typeface="微软雅黑" panose="020B0503020204020204" pitchFamily="34" charset="-122"/>
                <a:ea typeface="微软雅黑" panose="020B0503020204020204" pitchFamily="34" charset="-122"/>
              </a:rPr>
              <a:t>把外墙四周的排水坡称为散水。</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散水的作用：</a:t>
            </a:r>
            <a:r>
              <a:rPr lang="zh-CN" altLang="en-US" dirty="0">
                <a:latin typeface="微软雅黑" panose="020B0503020204020204" pitchFamily="34" charset="-122"/>
                <a:ea typeface="微软雅黑" panose="020B0503020204020204" pitchFamily="34" charset="-122"/>
              </a:rPr>
              <a:t>把由屋面下泻的无组织雨水排至墙脚以外，使墙基不受雨水的侵蚀。</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散水的宽度和坡度：</a:t>
            </a:r>
            <a:endParaRPr lang="en-US" altLang="zh-CN"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dirty="0">
                <a:latin typeface="微软雅黑" panose="020B0503020204020204" pitchFamily="34" charset="-122"/>
                <a:ea typeface="微软雅黑" panose="020B0503020204020204" pitchFamily="34" charset="-122"/>
              </a:rPr>
              <a:t>散水坡度一般为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，宽一般不小于 </a:t>
            </a:r>
            <a:r>
              <a:rPr lang="en-US" altLang="zh-CN" dirty="0">
                <a:latin typeface="微软雅黑" panose="020B0503020204020204" pitchFamily="34" charset="-122"/>
                <a:ea typeface="微软雅黑" panose="020B0503020204020204" pitchFamily="34" charset="-122"/>
              </a:rPr>
              <a:t>600mm</a:t>
            </a:r>
            <a:r>
              <a:rPr lang="zh-CN" altLang="en-US" dirty="0">
                <a:latin typeface="微软雅黑" panose="020B0503020204020204" pitchFamily="34" charset="-122"/>
                <a:ea typeface="微软雅黑" panose="020B0503020204020204" pitchFamily="34" charset="-122"/>
              </a:rPr>
              <a:t>，当屋顶有出檐时，其宽度较出檐大 </a:t>
            </a:r>
            <a:r>
              <a:rPr lang="en-US" altLang="zh-CN" dirty="0">
                <a:latin typeface="微软雅黑" panose="020B0503020204020204" pitchFamily="34" charset="-122"/>
                <a:ea typeface="微软雅黑" panose="020B0503020204020204" pitchFamily="34" charset="-122"/>
              </a:rPr>
              <a:t>150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200mm</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散水的构造做法：</a:t>
            </a:r>
            <a:endParaRPr lang="en-US" altLang="zh-CN"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dirty="0">
                <a:latin typeface="微软雅黑" panose="020B0503020204020204" pitchFamily="34" charset="-122"/>
                <a:ea typeface="微软雅黑" panose="020B0503020204020204" pitchFamily="34" charset="-122"/>
              </a:rPr>
              <a:t>散水可用混凝土、砖、块石等材料。当散水材料采用混凝土时，散水每隔 </a:t>
            </a: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12m </a:t>
            </a:r>
            <a:r>
              <a:rPr lang="zh-CN" altLang="en-US" dirty="0">
                <a:latin typeface="微软雅黑" panose="020B0503020204020204" pitchFamily="34" charset="-122"/>
                <a:ea typeface="微软雅黑" panose="020B0503020204020204" pitchFamily="34" charset="-122"/>
              </a:rPr>
              <a:t>应设伸缩缝，伸缩缝及散水与外墙接缝处均应用热沥青填充，其构造做法如图所示。</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2663825" y="4360545"/>
            <a:ext cx="6871335" cy="2497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494594"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明沟</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105" y="1482867"/>
            <a:ext cx="10800000" cy="2861310"/>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明沟：</a:t>
            </a:r>
            <a:r>
              <a:rPr lang="zh-CN" altLang="en-US" sz="2000" dirty="0">
                <a:latin typeface="微软雅黑" panose="020B0503020204020204" pitchFamily="34" charset="-122"/>
                <a:ea typeface="微软雅黑" panose="020B0503020204020204" pitchFamily="34" charset="-122"/>
              </a:rPr>
              <a:t>把外墙四周或散水四周的排水沟称为明沟（或阳沟）。</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明沟的作用：</a:t>
            </a:r>
            <a:r>
              <a:rPr lang="zh-CN" altLang="en-US" sz="2000" dirty="0">
                <a:latin typeface="微软雅黑" panose="020B0503020204020204" pitchFamily="34" charset="-122"/>
                <a:ea typeface="微软雅黑" panose="020B0503020204020204" pitchFamily="34" charset="-122"/>
              </a:rPr>
              <a:t>将屋面雨水有组织地导向集水井，排入地下排水道。</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明沟的坡度：</a:t>
            </a:r>
            <a:r>
              <a:rPr lang="zh-CN" altLang="en-US" sz="2000" dirty="0">
                <a:latin typeface="微软雅黑" panose="020B0503020204020204" pitchFamily="34" charset="-122"/>
                <a:ea typeface="微软雅黑" panose="020B0503020204020204" pitchFamily="34" charset="-122"/>
              </a:rPr>
              <a:t>明沟纵向坡度不小于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明沟的构造做法：</a:t>
            </a:r>
            <a:endParaRPr lang="en-US" altLang="zh-CN" sz="2000" dirty="0">
              <a:solidFill>
                <a:schemeClr val="accent6"/>
              </a:solidFill>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可用混凝土、砖、块石等材料砌筑，通常用混凝土浇筑成宽 </a:t>
            </a:r>
            <a:r>
              <a:rPr lang="en-US" altLang="zh-CN" sz="2000" dirty="0">
                <a:latin typeface="微软雅黑" panose="020B0503020204020204" pitchFamily="34" charset="-122"/>
                <a:ea typeface="微软雅黑" panose="020B0503020204020204" pitchFamily="34" charset="-122"/>
              </a:rPr>
              <a:t>180mm</a:t>
            </a:r>
            <a:r>
              <a:rPr lang="zh-CN" altLang="en-US" sz="2000" dirty="0">
                <a:latin typeface="微软雅黑" panose="020B0503020204020204" pitchFamily="34" charset="-122"/>
                <a:ea typeface="微软雅黑" panose="020B0503020204020204" pitchFamily="34" charset="-122"/>
              </a:rPr>
              <a:t>、深</a:t>
            </a:r>
            <a:r>
              <a:rPr lang="en-US" altLang="zh-CN" sz="2000" dirty="0">
                <a:latin typeface="微软雅黑" panose="020B0503020204020204" pitchFamily="34" charset="-122"/>
                <a:ea typeface="微软雅黑" panose="020B0503020204020204" pitchFamily="34" charset="-122"/>
              </a:rPr>
              <a:t>150mm </a:t>
            </a:r>
            <a:r>
              <a:rPr lang="zh-CN" altLang="en-US" sz="2000" dirty="0">
                <a:latin typeface="微软雅黑" panose="020B0503020204020204" pitchFamily="34" charset="-122"/>
                <a:ea typeface="微软雅黑" panose="020B0503020204020204" pitchFamily="34" charset="-122"/>
              </a:rPr>
              <a:t>的沟槽，外抹水泥砂浆。</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1791970"/>
            <a:ext cx="1206000" cy="740410"/>
          </a:xfrm>
          <a:prstGeom prst="wav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1968500"/>
            <a:ext cx="911225" cy="387350"/>
          </a:xfrm>
          <a:prstGeom prst="triangle">
            <a:avLst/>
          </a:prstGeom>
          <a:solidFill>
            <a:schemeClr val="accent2"/>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3273425"/>
            <a:ext cx="1206000" cy="740410"/>
          </a:xfrm>
          <a:prstGeom prst="wav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3449320"/>
            <a:ext cx="911225" cy="387350"/>
          </a:xfrm>
          <a:prstGeom prst="triangl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8" name="波形 7"/>
          <p:cNvSpPr/>
          <p:nvPr>
            <p:custDataLst>
              <p:tags r:id="rId5"/>
            </p:custDataLst>
          </p:nvPr>
        </p:nvSpPr>
        <p:spPr>
          <a:xfrm>
            <a:off x="4612005" y="4753610"/>
            <a:ext cx="1206000" cy="740410"/>
          </a:xfrm>
          <a:prstGeom prst="wav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2" name="等腰三角形 11"/>
          <p:cNvSpPr/>
          <p:nvPr>
            <p:custDataLst>
              <p:tags r:id="rId6"/>
            </p:custDataLst>
          </p:nvPr>
        </p:nvSpPr>
        <p:spPr>
          <a:xfrm rot="16200000">
            <a:off x="3962400" y="4929505"/>
            <a:ext cx="911225" cy="387350"/>
          </a:xfrm>
          <a:prstGeom prst="triangl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7"/>
            </p:custDataLst>
          </p:nvPr>
        </p:nvSpPr>
        <p:spPr>
          <a:xfrm>
            <a:off x="6328410" y="2532380"/>
            <a:ext cx="1206000" cy="740410"/>
          </a:xfrm>
          <a:prstGeom prst="wav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8"/>
            </p:custDataLst>
          </p:nvPr>
        </p:nvSpPr>
        <p:spPr>
          <a:xfrm rot="5400000" flipH="1">
            <a:off x="7270750" y="2708910"/>
            <a:ext cx="911225" cy="387350"/>
          </a:xfrm>
          <a:prstGeom prst="triangl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7" name="波形 6"/>
          <p:cNvSpPr/>
          <p:nvPr>
            <p:custDataLst>
              <p:tags r:id="rId9"/>
            </p:custDataLst>
          </p:nvPr>
        </p:nvSpPr>
        <p:spPr>
          <a:xfrm>
            <a:off x="6328410" y="4013200"/>
            <a:ext cx="1206000" cy="740410"/>
          </a:xfrm>
          <a:prstGeom prst="wave">
            <a:avLst/>
          </a:prstGeom>
          <a:solidFill>
            <a:schemeClr val="bg2">
              <a:lumMod val="5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0" name="等腰三角形 19"/>
          <p:cNvSpPr/>
          <p:nvPr>
            <p:custDataLst>
              <p:tags r:id="rId10"/>
            </p:custDataLst>
          </p:nvPr>
        </p:nvSpPr>
        <p:spPr>
          <a:xfrm rot="5400000" flipH="1">
            <a:off x="7270750" y="4189095"/>
            <a:ext cx="911225" cy="387350"/>
          </a:xfrm>
          <a:prstGeom prst="triangle">
            <a:avLst/>
          </a:prstGeom>
          <a:solidFill>
            <a:schemeClr val="bg2">
              <a:lumMod val="5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11"/>
            </p:custDataLst>
          </p:nvPr>
        </p:nvSpPr>
        <p:spPr>
          <a:xfrm>
            <a:off x="683895" y="1621155"/>
            <a:ext cx="2586990" cy="438785"/>
          </a:xfrm>
          <a:prstGeom prst="rect">
            <a:avLst/>
          </a:prstGeom>
          <a:noFill/>
        </p:spPr>
        <p:txBody>
          <a:bodyPr wrap="square" bIns="0" rtlCol="0">
            <a:noAutofit/>
          </a:bodyPr>
          <a:p>
            <a:pPr algn="r"/>
            <a:r>
              <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rPr>
              <a:t>1. 阅读施工图纸设计总说明，了解所用材料。查看基础平面图和剖面图，熟悉轴线尺寸和细部尺寸。</a:t>
            </a:r>
            <a:endParaRPr lang="zh-CN" altLang="en-US">
              <a:solidFill>
                <a:schemeClr val="accent2"/>
              </a:solidFill>
              <a:uFillTx/>
              <a:latin typeface="Microsoft YaHei Regular" panose="020B0503020204020204" charset="-122"/>
              <a:ea typeface="Microsoft YaHei Regular" panose="020B0503020204020204" charset="-122"/>
              <a:cs typeface="Microsoft YaHei Regular" panose="020B0503020204020204" charset="-122"/>
            </a:endParaRPr>
          </a:p>
        </p:txBody>
      </p:sp>
      <p:sp>
        <p:nvSpPr>
          <p:cNvPr id="37" name="文本框 36"/>
          <p:cNvSpPr txBox="1"/>
          <p:nvPr>
            <p:custDataLst>
              <p:tags r:id="rId12"/>
            </p:custDataLst>
          </p:nvPr>
        </p:nvSpPr>
        <p:spPr>
          <a:xfrm>
            <a:off x="668020" y="3228340"/>
            <a:ext cx="2586990" cy="826770"/>
          </a:xfrm>
          <a:prstGeom prst="rect">
            <a:avLst/>
          </a:prstGeom>
          <a:noFill/>
        </p:spPr>
        <p:txBody>
          <a:bodyPr wrap="square" bIns="0" rtlCol="0">
            <a:noAutofit/>
          </a:bodyPr>
          <a:p>
            <a:pPr algn="r"/>
            <a:r>
              <a:rPr lang="zh-CN" altLang="en-US">
                <a:solidFill>
                  <a:schemeClr val="accent4"/>
                </a:solidFill>
                <a:uFillTx/>
                <a:latin typeface="Microsoft YaHei Regular" panose="020B0503020204020204" charset="-122"/>
                <a:ea typeface="Microsoft YaHei Regular" panose="020B0503020204020204" charset="-122"/>
              </a:rPr>
              <a:t>3. 掌握砖基础工程施工的工艺流程、施工要点、安全防护措施</a:t>
            </a:r>
            <a:endParaRPr lang="zh-CN" altLang="en-US">
              <a:solidFill>
                <a:schemeClr val="accent4"/>
              </a:solidFill>
              <a:uFillTx/>
              <a:latin typeface="Microsoft YaHei Regular" panose="020B0503020204020204" charset="-122"/>
              <a:ea typeface="Microsoft YaHei Regular" panose="020B0503020204020204" charset="-122"/>
            </a:endParaRPr>
          </a:p>
        </p:txBody>
      </p:sp>
      <p:sp>
        <p:nvSpPr>
          <p:cNvPr id="41" name="文本框 40"/>
          <p:cNvSpPr txBox="1"/>
          <p:nvPr>
            <p:custDataLst>
              <p:tags r:id="rId13"/>
            </p:custDataLst>
          </p:nvPr>
        </p:nvSpPr>
        <p:spPr>
          <a:xfrm>
            <a:off x="683895" y="4784725"/>
            <a:ext cx="2586990" cy="672465"/>
          </a:xfrm>
          <a:prstGeom prst="rect">
            <a:avLst/>
          </a:prstGeom>
          <a:noFill/>
        </p:spPr>
        <p:txBody>
          <a:bodyPr wrap="square" bIns="0" rtlCol="0">
            <a:noAutofit/>
          </a:bodyPr>
          <a:p>
            <a:pPr algn="r"/>
            <a:r>
              <a:rPr lang="zh-CN" altLang="en-US">
                <a:solidFill>
                  <a:schemeClr val="accent6"/>
                </a:solidFill>
                <a:uFillTx/>
                <a:latin typeface="Microsoft YaHei Regular" panose="020B0503020204020204" charset="-122"/>
                <a:ea typeface="Microsoft YaHei Regular" panose="020B0503020204020204" charset="-122"/>
              </a:rPr>
              <a:t>5. 实事求是，夯实基础，树立科学人生观。</a:t>
            </a:r>
            <a:endParaRPr lang="zh-CN" altLang="en-US">
              <a:solidFill>
                <a:schemeClr val="accent6"/>
              </a:solidFill>
              <a:uFillTx/>
              <a:latin typeface="Microsoft YaHei Regular" panose="020B0503020204020204" charset="-122"/>
              <a:ea typeface="Microsoft YaHei Regular" panose="020B0503020204020204" charset="-122"/>
            </a:endParaRPr>
          </a:p>
        </p:txBody>
      </p:sp>
      <p:sp>
        <p:nvSpPr>
          <p:cNvPr id="44" name="文本框 43"/>
          <p:cNvSpPr txBox="1"/>
          <p:nvPr>
            <p:custDataLst>
              <p:tags r:id="rId14"/>
            </p:custDataLst>
          </p:nvPr>
        </p:nvSpPr>
        <p:spPr>
          <a:xfrm flipH="1">
            <a:off x="8922385" y="2361565"/>
            <a:ext cx="2508250" cy="438785"/>
          </a:xfrm>
          <a:prstGeom prst="rect">
            <a:avLst/>
          </a:prstGeom>
          <a:noFill/>
        </p:spPr>
        <p:txBody>
          <a:bodyPr wrap="square" bIns="0" rtlCol="0">
            <a:noAutofit/>
          </a:bodyPr>
          <a:p>
            <a:pPr algn="l"/>
            <a:r>
              <a:rPr lang="zh-CN" altLang="en-US">
                <a:solidFill>
                  <a:srgbClr val="FFCBCC">
                    <a:lumMod val="90000"/>
                  </a:srgbClr>
                </a:solidFill>
                <a:uFillTx/>
                <a:latin typeface="Microsoft YaHei Regular" panose="020B0503020204020204" charset="-122"/>
                <a:ea typeface="Microsoft YaHei Regular" panose="020B0503020204020204" charset="-122"/>
              </a:rPr>
              <a:t>2. 对施工前的现场条件进行验收，并检查验收进场材料。</a:t>
            </a:r>
            <a:endParaRPr lang="zh-CN" altLang="en-US">
              <a:solidFill>
                <a:srgbClr val="FFCBCC">
                  <a:lumMod val="90000"/>
                </a:srgbClr>
              </a:solidFill>
              <a:uFillTx/>
              <a:latin typeface="Microsoft YaHei Regular" panose="020B0503020204020204" charset="-122"/>
              <a:ea typeface="Microsoft YaHei Regular" panose="020B0503020204020204" charset="-122"/>
            </a:endParaRPr>
          </a:p>
        </p:txBody>
      </p:sp>
      <p:sp>
        <p:nvSpPr>
          <p:cNvPr id="47" name="文本框 46"/>
          <p:cNvSpPr txBox="1"/>
          <p:nvPr>
            <p:custDataLst>
              <p:tags r:id="rId15"/>
            </p:custDataLst>
          </p:nvPr>
        </p:nvSpPr>
        <p:spPr>
          <a:xfrm flipH="1">
            <a:off x="8922385" y="3841750"/>
            <a:ext cx="2508250" cy="1412240"/>
          </a:xfrm>
          <a:prstGeom prst="rect">
            <a:avLst/>
          </a:prstGeom>
          <a:noFill/>
        </p:spPr>
        <p:txBody>
          <a:bodyPr wrap="square" bIns="0" rtlCol="0">
            <a:noAutofit/>
          </a:bodyPr>
          <a:p>
            <a:pPr algn="l"/>
            <a:r>
              <a:rPr lang="zh-CN" altLang="en-US">
                <a:solidFill>
                  <a:schemeClr val="tx1">
                    <a:lumMod val="85000"/>
                    <a:lumOff val="15000"/>
                  </a:schemeClr>
                </a:solidFill>
                <a:uFillTx/>
                <a:latin typeface="Microsoft YaHei Regular" panose="020B0503020204020204" charset="-122"/>
                <a:ea typeface="Microsoft YaHei Regular" panose="020B0503020204020204" charset="-122"/>
              </a:rPr>
              <a:t>4. 掌握《砌体工程施工质量验收规范》（GB 50203—2011）对砖基础工程质量验收的规定。</a:t>
            </a:r>
            <a:endParaRPr lang="zh-CN" altLang="en-US">
              <a:solidFill>
                <a:schemeClr val="tx1">
                  <a:lumMod val="85000"/>
                  <a:lumOff val="15000"/>
                </a:schemeClr>
              </a:solidFill>
              <a:uFillTx/>
              <a:latin typeface="Microsoft YaHei Regular" panose="020B0503020204020204" charset="-122"/>
              <a:ea typeface="Microsoft YaHei Regular" panose="020B0503020204020204" charset="-122"/>
            </a:endParaRPr>
          </a:p>
        </p:txBody>
      </p:sp>
      <p:sp>
        <p:nvSpPr>
          <p:cNvPr id="54" name="文本框 53"/>
          <p:cNvSpPr txBox="1"/>
          <p:nvPr>
            <p:custDataLst>
              <p:tags r:id="rId16"/>
            </p:custDataLst>
          </p:nvPr>
        </p:nvSpPr>
        <p:spPr>
          <a:xfrm>
            <a:off x="4612005" y="196278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7"/>
            </p:custDataLst>
          </p:nvPr>
        </p:nvSpPr>
        <p:spPr>
          <a:xfrm>
            <a:off x="7160260" y="270319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8"/>
            </p:custDataLst>
          </p:nvPr>
        </p:nvSpPr>
        <p:spPr>
          <a:xfrm>
            <a:off x="4612640" y="344360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4" name="文本框 23"/>
          <p:cNvSpPr txBox="1"/>
          <p:nvPr>
            <p:custDataLst>
              <p:tags r:id="rId19"/>
            </p:custDataLst>
          </p:nvPr>
        </p:nvSpPr>
        <p:spPr>
          <a:xfrm>
            <a:off x="7160260" y="4184015"/>
            <a:ext cx="372745" cy="398780"/>
          </a:xfrm>
          <a:prstGeom prst="rect">
            <a:avLst/>
          </a:prstGeom>
          <a:solidFill>
            <a:schemeClr val="bg2">
              <a:lumMod val="50000"/>
            </a:schemeClr>
          </a:solid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4</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5" name="文本框 24"/>
          <p:cNvSpPr txBox="1"/>
          <p:nvPr>
            <p:custDataLst>
              <p:tags r:id="rId20"/>
            </p:custDataLst>
          </p:nvPr>
        </p:nvSpPr>
        <p:spPr>
          <a:xfrm>
            <a:off x="4612005" y="492442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5</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21"/>
            </p:custDataLst>
          </p:nvPr>
        </p:nvCxnSpPr>
        <p:spPr>
          <a:xfrm>
            <a:off x="3346450" y="2162810"/>
            <a:ext cx="802005" cy="0"/>
          </a:xfrm>
          <a:prstGeom prst="line">
            <a:avLst/>
          </a:prstGeom>
          <a:ln>
            <a:solidFill>
              <a:schemeClr val="accent2"/>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22"/>
            </p:custDataLst>
          </p:nvPr>
        </p:nvCxnSpPr>
        <p:spPr>
          <a:xfrm>
            <a:off x="3346450" y="3642995"/>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29" name="直接连接符 28"/>
          <p:cNvCxnSpPr/>
          <p:nvPr>
            <p:custDataLst>
              <p:tags r:id="rId23"/>
            </p:custDataLst>
          </p:nvPr>
        </p:nvCxnSpPr>
        <p:spPr>
          <a:xfrm>
            <a:off x="3346450" y="5123180"/>
            <a:ext cx="802005" cy="0"/>
          </a:xfrm>
          <a:prstGeom prst="line">
            <a:avLst/>
          </a:prstGeom>
          <a:ln>
            <a:solidFill>
              <a:schemeClr val="accent6"/>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24"/>
            </p:custDataLst>
          </p:nvPr>
        </p:nvCxnSpPr>
        <p:spPr>
          <a:xfrm>
            <a:off x="8020050" y="2902585"/>
            <a:ext cx="802005" cy="0"/>
          </a:xfrm>
          <a:prstGeom prst="line">
            <a:avLst/>
          </a:prstGeom>
          <a:ln>
            <a:solidFill>
              <a:schemeClr val="accent2">
                <a:lumMod val="60000"/>
                <a:lumOff val="40000"/>
              </a:schemeClr>
            </a:solidFill>
          </a:ln>
        </p:spPr>
        <p:style>
          <a:lnRef idx="3">
            <a:srgbClr val="FCA9BB"/>
          </a:lnRef>
          <a:fillRef idx="0">
            <a:srgbClr val="FCA9BB"/>
          </a:fillRef>
          <a:effectRef idx="2">
            <a:srgbClr val="FCA9BB"/>
          </a:effectRef>
          <a:fontRef idx="minor">
            <a:srgbClr val="000000"/>
          </a:fontRef>
        </p:style>
      </p:cxnSp>
      <p:cxnSp>
        <p:nvCxnSpPr>
          <p:cNvPr id="31" name="直接连接符 30"/>
          <p:cNvCxnSpPr/>
          <p:nvPr>
            <p:custDataLst>
              <p:tags r:id="rId25"/>
            </p:custDataLst>
          </p:nvPr>
        </p:nvCxnSpPr>
        <p:spPr>
          <a:xfrm>
            <a:off x="8020050" y="4382770"/>
            <a:ext cx="802005" cy="0"/>
          </a:xfrm>
          <a:prstGeom prst="line">
            <a:avLst/>
          </a:prstGeom>
          <a:ln>
            <a:solidFill>
              <a:schemeClr val="tx1">
                <a:lumMod val="65000"/>
                <a:lumOff val="35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548063" y="2289810"/>
            <a:ext cx="398780" cy="398780"/>
          </a:xfrm>
          <a:prstGeom prst="rect">
            <a:avLst/>
          </a:prstGeom>
        </p:spPr>
      </p:pic>
      <p:pic>
        <p:nvPicPr>
          <p:cNvPr id="35" name="图片 34" descr="32313538333630393b32313538333730393bbed9cad6cce1ceca"/>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548063" y="3769995"/>
            <a:ext cx="398780" cy="398780"/>
          </a:xfrm>
          <a:prstGeom prst="rect">
            <a:avLst/>
          </a:prstGeom>
        </p:spPr>
      </p:pic>
      <p:pic>
        <p:nvPicPr>
          <p:cNvPr id="36" name="图片 35" descr="32313538333630393b32313538333731303bbdbbd7f7d2b5"/>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3547745" y="5253990"/>
            <a:ext cx="391160" cy="391160"/>
          </a:xfrm>
          <a:prstGeom prst="rect">
            <a:avLst/>
          </a:prstGeom>
        </p:spPr>
      </p:pic>
      <p:pic>
        <p:nvPicPr>
          <p:cNvPr id="39" name="图片 38" descr="32313538333630393b32313538333731363bd1a7cfb0d0a1d7e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8225473" y="4514215"/>
            <a:ext cx="391160" cy="391160"/>
          </a:xfrm>
          <a:prstGeom prst="rect">
            <a:avLst/>
          </a:prstGeom>
        </p:spPr>
      </p:pic>
      <p:pic>
        <p:nvPicPr>
          <p:cNvPr id="40" name="图片 39" descr="32313538333630393b32313538333731353bd1a7cfb0d6facad6"/>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8221663" y="3030220"/>
            <a:ext cx="398780" cy="398780"/>
          </a:xfrm>
          <a:prstGeom prst="rect">
            <a:avLst/>
          </a:prstGeom>
        </p:spPr>
      </p:pic>
      <p:sp>
        <p:nvSpPr>
          <p:cNvPr id="2" name="文本框 1"/>
          <p:cNvSpPr txBox="1"/>
          <p:nvPr>
            <p:custDataLst>
              <p:tags r:id="rId41"/>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42"/>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43"/>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44"/>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45"/>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46"/>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47"/>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4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3212739"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门窗过梁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20" y="1651116"/>
            <a:ext cx="10800000" cy="147637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门窗过梁：</a:t>
            </a:r>
            <a:r>
              <a:rPr lang="zh-CN" altLang="en-US" sz="2000" dirty="0">
                <a:latin typeface="微软雅黑" panose="020B0503020204020204" pitchFamily="34" charset="-122"/>
                <a:ea typeface="微软雅黑" panose="020B0503020204020204" pitchFamily="34" charset="-122"/>
              </a:rPr>
              <a:t>门窗过梁是指门窗洞口上的横梁，其作用是支撑洞口上砌体的重量和搁置在洞口砌体上的梁、板传来的荷载，并将这些荷载传递给墙体。</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过梁的种类较多，目前常用的有</a:t>
            </a:r>
            <a:r>
              <a:rPr lang="zh-CN" altLang="en-US" sz="2000" dirty="0">
                <a:solidFill>
                  <a:srgbClr val="FF0000"/>
                </a:solidFill>
                <a:latin typeface="微软雅黑" panose="020B0503020204020204" pitchFamily="34" charset="-122"/>
                <a:ea typeface="微软雅黑" panose="020B0503020204020204" pitchFamily="34" charset="-122"/>
              </a:rPr>
              <a:t>砖砌平拱过梁</a:t>
            </a:r>
            <a:r>
              <a:rPr lang="zh-CN" altLang="en-US" sz="2000" dirty="0">
                <a:latin typeface="微软雅黑" panose="020B0503020204020204" pitchFamily="34" charset="-122"/>
                <a:ea typeface="微软雅黑" panose="020B0503020204020204" pitchFamily="34" charset="-122"/>
              </a:rPr>
              <a:t>、</a:t>
            </a:r>
            <a:r>
              <a:rPr lang="zh-CN" altLang="en-US" sz="2000" dirty="0">
                <a:solidFill>
                  <a:srgbClr val="FF0000"/>
                </a:solidFill>
                <a:latin typeface="微软雅黑" panose="020B0503020204020204" pitchFamily="34" charset="-122"/>
                <a:ea typeface="微软雅黑" panose="020B0503020204020204" pitchFamily="34" charset="-122"/>
              </a:rPr>
              <a:t>钢筋砖过梁</a:t>
            </a:r>
            <a:r>
              <a:rPr lang="zh-CN" altLang="en-US" sz="2000" dirty="0">
                <a:latin typeface="微软雅黑" panose="020B0503020204020204" pitchFamily="34" charset="-122"/>
                <a:ea typeface="微软雅黑" panose="020B0503020204020204" pitchFamily="34" charset="-122"/>
              </a:rPr>
              <a:t>和</a:t>
            </a:r>
            <a:r>
              <a:rPr lang="zh-CN" altLang="en-US" sz="2000" dirty="0">
                <a:solidFill>
                  <a:srgbClr val="FF0000"/>
                </a:solidFill>
                <a:latin typeface="微软雅黑" panose="020B0503020204020204" pitchFamily="34" charset="-122"/>
                <a:ea typeface="微软雅黑" panose="020B0503020204020204" pitchFamily="34" charset="-122"/>
              </a:rPr>
              <a:t>钢筋混凝土过梁</a:t>
            </a:r>
            <a:r>
              <a:rPr lang="zh-CN" altLang="en-US" sz="2000" dirty="0">
                <a:latin typeface="微软雅黑" panose="020B0503020204020204" pitchFamily="34" charset="-122"/>
                <a:ea typeface="微软雅黑" panose="020B0503020204020204" pitchFamily="34" charset="-122"/>
              </a:rPr>
              <a:t>三类。</a:t>
            </a:r>
            <a:endParaRPr lang="en-US" altLang="zh-CN" sz="200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2148205" y="3796030"/>
            <a:ext cx="7896225" cy="2284730"/>
            <a:chOff x="2940" y="4078"/>
            <a:chExt cx="12435" cy="3598"/>
          </a:xfrm>
        </p:grpSpPr>
        <p:pic>
          <p:nvPicPr>
            <p:cNvPr id="26" name="图片 25"/>
            <p:cNvPicPr>
              <a:picLocks noChangeAspect="1"/>
            </p:cNvPicPr>
            <p:nvPr/>
          </p:nvPicPr>
          <p:blipFill rotWithShape="1">
            <a:blip r:embed="rId8">
              <a:extLst>
                <a:ext uri="{28A0092B-C50C-407E-A947-70E740481C1C}">
                  <a14:useLocalDpi xmlns:a14="http://schemas.microsoft.com/office/drawing/2010/main" val="0"/>
                </a:ext>
              </a:extLst>
            </a:blip>
            <a:srcRect l="47613" r="4793" b="18272"/>
            <a:stretch>
              <a:fillRect/>
            </a:stretch>
          </p:blipFill>
          <p:spPr>
            <a:xfrm>
              <a:off x="7323" y="4078"/>
              <a:ext cx="8053" cy="3137"/>
            </a:xfrm>
            <a:prstGeom prst="rect">
              <a:avLst/>
            </a:prstGeom>
          </p:spPr>
        </p:pic>
        <p:pic>
          <p:nvPicPr>
            <p:cNvPr id="27" name="图片 26"/>
            <p:cNvPicPr>
              <a:picLocks noChangeAspect="1"/>
            </p:cNvPicPr>
            <p:nvPr/>
          </p:nvPicPr>
          <p:blipFill rotWithShape="1">
            <a:blip r:embed="rId8">
              <a:extLst>
                <a:ext uri="{28A0092B-C50C-407E-A947-70E740481C1C}">
                  <a14:useLocalDpi xmlns:a14="http://schemas.microsoft.com/office/drawing/2010/main" val="0"/>
                </a:ext>
              </a:extLst>
            </a:blip>
            <a:srcRect r="74095" b="18272"/>
            <a:stretch>
              <a:fillRect/>
            </a:stretch>
          </p:blipFill>
          <p:spPr>
            <a:xfrm>
              <a:off x="2940" y="4078"/>
              <a:ext cx="4383" cy="3137"/>
            </a:xfrm>
            <a:prstGeom prst="rect">
              <a:avLst/>
            </a:prstGeom>
          </p:spPr>
        </p:pic>
        <p:sp>
          <p:nvSpPr>
            <p:cNvPr id="28" name="矩形 27"/>
            <p:cNvSpPr/>
            <p:nvPr/>
          </p:nvSpPr>
          <p:spPr>
            <a:xfrm>
              <a:off x="4145" y="7094"/>
              <a:ext cx="10959" cy="58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rPr>
                <a:t>砖砌平拱过梁                    钢筋砖过梁                  钢筋混凝土过梁</a:t>
              </a: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3212739"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门窗过梁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700665" y="930391"/>
            <a:ext cx="10800000" cy="332295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砖砌平拱过梁</a:t>
            </a:r>
            <a:r>
              <a:rPr lang="zh-CN" altLang="en-US" sz="2000" dirty="0">
                <a:latin typeface="微软雅黑" panose="020B0503020204020204" pitchFamily="34" charset="-122"/>
                <a:ea typeface="微软雅黑" panose="020B0503020204020204" pitchFamily="34" charset="-122"/>
              </a:rPr>
              <a:t>又称平碹，是我国砖石工程中的一种传统做法，它是用砖立砌或侧砌成对称于中心而倾向两边的拱，如图所示。</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构造做法：</a:t>
            </a:r>
            <a:r>
              <a:rPr lang="zh-CN" altLang="en-US" sz="2000" dirty="0">
                <a:latin typeface="微软雅黑" panose="020B0503020204020204" pitchFamily="34" charset="-122"/>
                <a:ea typeface="微软雅黑" panose="020B0503020204020204" pitchFamily="34" charset="-122"/>
              </a:rPr>
              <a:t>通常砖立砌或侧砌。两端伸入墙内 </a:t>
            </a:r>
            <a:r>
              <a:rPr lang="en-US" altLang="zh-CN" sz="2000" dirty="0">
                <a:latin typeface="微软雅黑" panose="020B0503020204020204" pitchFamily="34" charset="-122"/>
                <a:ea typeface="微软雅黑" panose="020B0503020204020204" pitchFamily="34" charset="-122"/>
              </a:rPr>
              <a:t>20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。灰缝上宽下窄，最宽不大于 </a:t>
            </a:r>
            <a:r>
              <a:rPr lang="en-US" altLang="zh-CN" sz="2000" dirty="0">
                <a:latin typeface="微软雅黑" panose="020B0503020204020204" pitchFamily="34" charset="-122"/>
                <a:ea typeface="微软雅黑" panose="020B0503020204020204" pitchFamily="34" charset="-122"/>
              </a:rPr>
              <a:t>20mm</a:t>
            </a:r>
            <a:r>
              <a:rPr lang="zh-CN" altLang="en-US" sz="2000" dirty="0">
                <a:latin typeface="微软雅黑" panose="020B0503020204020204" pitchFamily="34" charset="-122"/>
                <a:ea typeface="微软雅黑" panose="020B0503020204020204" pitchFamily="34" charset="-122"/>
              </a:rPr>
              <a:t>，最窄不小于 </a:t>
            </a:r>
            <a:r>
              <a:rPr lang="en-US" altLang="zh-CN" sz="2000" dirty="0">
                <a:latin typeface="微软雅黑" panose="020B0503020204020204" pitchFamily="34" charset="-122"/>
                <a:ea typeface="微软雅黑" panose="020B0503020204020204" pitchFamily="34" charset="-122"/>
              </a:rPr>
              <a:t>5mm</a:t>
            </a:r>
            <a:r>
              <a:rPr lang="zh-CN" altLang="en-US" sz="2000" dirty="0">
                <a:latin typeface="微软雅黑" panose="020B0503020204020204" pitchFamily="34" charset="-122"/>
                <a:ea typeface="微软雅黑" panose="020B0503020204020204" pitchFamily="34" charset="-122"/>
              </a:rPr>
              <a:t>。中部砖块提高约为跨度的 </a:t>
            </a:r>
            <a:r>
              <a:rPr lang="en-US" altLang="zh-CN" sz="2000" dirty="0">
                <a:latin typeface="微软雅黑" panose="020B0503020204020204" pitchFamily="34" charset="-122"/>
                <a:ea typeface="微软雅黑" panose="020B0503020204020204" pitchFamily="34" charset="-122"/>
              </a:rPr>
              <a:t>1/100</a:t>
            </a:r>
            <a:r>
              <a:rPr lang="zh-CN" altLang="en-US" sz="2000" dirty="0">
                <a:latin typeface="微软雅黑" panose="020B0503020204020204" pitchFamily="34" charset="-122"/>
                <a:ea typeface="微软雅黑" panose="020B0503020204020204" pitchFamily="34" charset="-122"/>
              </a:rPr>
              <a:t>，待受力下陷后恰成水平。</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跨度和高度：</a:t>
            </a:r>
            <a:r>
              <a:rPr lang="zh-CN" altLang="en-US" sz="2000" dirty="0">
                <a:latin typeface="微软雅黑" panose="020B0503020204020204" pitchFamily="34" charset="-122"/>
                <a:ea typeface="微软雅黑" panose="020B0503020204020204" pitchFamily="34" charset="-122"/>
              </a:rPr>
              <a:t>砖砌平拱过梁的跨度一般为 </a:t>
            </a:r>
            <a:r>
              <a:rPr lang="en-US" altLang="zh-CN" sz="2000" dirty="0">
                <a:latin typeface="微软雅黑" panose="020B0503020204020204" pitchFamily="34" charset="-122"/>
                <a:ea typeface="微软雅黑" panose="020B0503020204020204" pitchFamily="34" charset="-122"/>
              </a:rPr>
              <a:t>1.5m </a:t>
            </a:r>
            <a:r>
              <a:rPr lang="zh-CN" altLang="en-US" sz="2000" dirty="0">
                <a:latin typeface="微软雅黑" panose="020B0503020204020204" pitchFamily="34" charset="-122"/>
                <a:ea typeface="微软雅黑" panose="020B0503020204020204" pitchFamily="34" charset="-122"/>
              </a:rPr>
              <a:t>以下，过梁的高度不应小于</a:t>
            </a:r>
            <a:r>
              <a:rPr lang="en-US" altLang="zh-CN" sz="2000" dirty="0">
                <a:latin typeface="微软雅黑" panose="020B0503020204020204" pitchFamily="34" charset="-122"/>
                <a:ea typeface="微软雅黑" panose="020B0503020204020204" pitchFamily="34" charset="-122"/>
              </a:rPr>
              <a:t>240mm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注意事项：</a:t>
            </a:r>
            <a:r>
              <a:rPr lang="zh-CN" altLang="en-US" sz="2000" dirty="0">
                <a:latin typeface="微软雅黑" panose="020B0503020204020204" pitchFamily="34" charset="-122"/>
                <a:ea typeface="微软雅黑" panose="020B0503020204020204" pitchFamily="34" charset="-122"/>
              </a:rPr>
              <a:t>砖砌平拱过梁的洞口两侧均应有一定宽度的砌体，以承受拱传来的水平推力；砖砌平拱过梁不得用于有较大振动荷载或地基可能产生不均匀沉陷的房屋。</a:t>
            </a:r>
            <a:endParaRPr lang="en-US" altLang="zh-CN" sz="2000"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9"/>
          <a:stretch>
            <a:fillRect/>
          </a:stretch>
        </p:blipFill>
        <p:spPr>
          <a:xfrm>
            <a:off x="2650125" y="4426703"/>
            <a:ext cx="6900448" cy="2402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3212739"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门窗过梁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19" y="1135045"/>
            <a:ext cx="10800000" cy="286131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钢筋砖过梁：</a:t>
            </a:r>
            <a:r>
              <a:rPr lang="zh-CN" altLang="en-US" sz="2000" dirty="0">
                <a:latin typeface="微软雅黑" panose="020B0503020204020204" pitchFamily="34" charset="-122"/>
                <a:ea typeface="微软雅黑" panose="020B0503020204020204" pitchFamily="34" charset="-122"/>
              </a:rPr>
              <a:t>在砖缝内配置钢筋的砖平砌过梁，如图所示。</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构造做法：</a:t>
            </a:r>
            <a:r>
              <a:rPr lang="zh-CN" altLang="en-US" sz="2000" dirty="0">
                <a:latin typeface="微软雅黑" panose="020B0503020204020204" pitchFamily="34" charset="-122"/>
                <a:ea typeface="微软雅黑" panose="020B0503020204020204" pitchFamily="34" charset="-122"/>
              </a:rPr>
              <a:t>过梁底的第一皮砖以丁砌为宜，用不低于 </a:t>
            </a:r>
            <a:r>
              <a:rPr lang="en-US" altLang="zh-CN" sz="2000" dirty="0">
                <a:latin typeface="微软雅黑" panose="020B0503020204020204" pitchFamily="34" charset="-122"/>
                <a:ea typeface="微软雅黑" panose="020B0503020204020204" pitchFamily="34" charset="-122"/>
              </a:rPr>
              <a:t>M5 </a:t>
            </a:r>
            <a:r>
              <a:rPr lang="zh-CN" altLang="en-US" sz="2000" dirty="0">
                <a:latin typeface="微软雅黑" panose="020B0503020204020204" pitchFamily="34" charset="-122"/>
                <a:ea typeface="微软雅黑" panose="020B0503020204020204" pitchFamily="34" charset="-122"/>
              </a:rPr>
              <a:t>的砂浆砌筑。每 </a:t>
            </a:r>
            <a:r>
              <a:rPr lang="en-US" altLang="zh-CN" sz="2000" dirty="0">
                <a:latin typeface="微软雅黑" panose="020B0503020204020204" pitchFamily="34" charset="-122"/>
                <a:ea typeface="微软雅黑" panose="020B0503020204020204" pitchFamily="34" charset="-122"/>
              </a:rPr>
              <a:t>120</a:t>
            </a:r>
            <a:r>
              <a:rPr lang="zh-CN" altLang="en-US" sz="2000" dirty="0">
                <a:latin typeface="微软雅黑" panose="020B0503020204020204" pitchFamily="34" charset="-122"/>
                <a:ea typeface="微软雅黑" panose="020B0503020204020204" pitchFamily="34" charset="-122"/>
              </a:rPr>
              <a:t>墙厚不少于 </a:t>
            </a:r>
            <a:r>
              <a:rPr lang="en-US" altLang="zh-CN" sz="2000" dirty="0">
                <a:latin typeface="微软雅黑" panose="020B0503020204020204" pitchFamily="34" charset="-122"/>
                <a:ea typeface="微软雅黑" panose="020B0503020204020204" pitchFamily="34" charset="-122"/>
              </a:rPr>
              <a:t>1φ5 </a:t>
            </a:r>
            <a:r>
              <a:rPr lang="zh-CN" altLang="en-US" sz="2000" dirty="0">
                <a:latin typeface="微软雅黑" panose="020B0503020204020204" pitchFamily="34" charset="-122"/>
                <a:ea typeface="微软雅黑" panose="020B0503020204020204" pitchFamily="34" charset="-122"/>
              </a:rPr>
              <a:t>的钢筋常放在第一皮砖下的砂浆层内，砂浆厚 </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；钢筋伸入墙内至少 </a:t>
            </a:r>
            <a:r>
              <a:rPr lang="en-US" altLang="zh-CN" sz="2000" dirty="0">
                <a:latin typeface="微软雅黑" panose="020B0503020204020204" pitchFamily="34" charset="-122"/>
                <a:ea typeface="微软雅黑" panose="020B0503020204020204" pitchFamily="34" charset="-122"/>
              </a:rPr>
              <a:t>240mm</a:t>
            </a:r>
            <a:r>
              <a:rPr lang="zh-CN" altLang="en-US" sz="2000" dirty="0">
                <a:latin typeface="微软雅黑" panose="020B0503020204020204" pitchFamily="34" charset="-122"/>
                <a:ea typeface="微软雅黑" panose="020B0503020204020204" pitchFamily="34" charset="-122"/>
              </a:rPr>
              <a:t>，并加弯钩。</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跨度和高度：</a:t>
            </a:r>
            <a:r>
              <a:rPr lang="zh-CN" altLang="en-US" sz="2000" dirty="0">
                <a:latin typeface="微软雅黑" panose="020B0503020204020204" pitchFamily="34" charset="-122"/>
                <a:ea typeface="微软雅黑" panose="020B0503020204020204" pitchFamily="34" charset="-122"/>
              </a:rPr>
              <a:t>钢筋砖过梁的跨度一般为 </a:t>
            </a:r>
            <a:r>
              <a:rPr lang="en-US" altLang="zh-CN" sz="2000" dirty="0">
                <a:latin typeface="微软雅黑" panose="020B0503020204020204" pitchFamily="34" charset="-122"/>
                <a:ea typeface="微软雅黑" panose="020B0503020204020204" pitchFamily="34" charset="-122"/>
              </a:rPr>
              <a:t>2m </a:t>
            </a:r>
            <a:r>
              <a:rPr lang="zh-CN" altLang="en-US" sz="2000" dirty="0">
                <a:latin typeface="微软雅黑" panose="020B0503020204020204" pitchFamily="34" charset="-122"/>
                <a:ea typeface="微软雅黑" panose="020B0503020204020204" pitchFamily="34" charset="-122"/>
              </a:rPr>
              <a:t>以下，过梁的高度不应小于 </a:t>
            </a:r>
            <a:r>
              <a:rPr lang="en-US" altLang="zh-CN" sz="2000" dirty="0">
                <a:latin typeface="微软雅黑" panose="020B0503020204020204" pitchFamily="34" charset="-122"/>
                <a:ea typeface="微软雅黑" panose="020B0503020204020204" pitchFamily="34" charset="-122"/>
              </a:rPr>
              <a:t>5 </a:t>
            </a:r>
            <a:r>
              <a:rPr lang="zh-CN" altLang="en-US" sz="2000" dirty="0">
                <a:latin typeface="微软雅黑" panose="020B0503020204020204" pitchFamily="34" charset="-122"/>
                <a:ea typeface="微软雅黑" panose="020B0503020204020204" pitchFamily="34" charset="-122"/>
              </a:rPr>
              <a:t>皮砖，同时不小于洞口跨度的 </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9"/>
          <a:stretch>
            <a:fillRect/>
          </a:stretch>
        </p:blipFill>
        <p:spPr>
          <a:xfrm>
            <a:off x="2577298" y="4110152"/>
            <a:ext cx="7037051" cy="24346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3212739"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门窗过梁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88" y="1007305"/>
            <a:ext cx="10800000" cy="332295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钢筋混凝土过梁：</a:t>
            </a:r>
            <a:r>
              <a:rPr lang="zh-CN" altLang="en-US" sz="2000" dirty="0">
                <a:latin typeface="微软雅黑" panose="020B0503020204020204" pitchFamily="34" charset="-122"/>
                <a:ea typeface="微软雅黑" panose="020B0503020204020204" pitchFamily="34" charset="-122"/>
              </a:rPr>
              <a:t>当门窗洞口的宽度较大或洞口上出现集中荷载时，常采用钢筋混凝土过梁，如图所示。</a:t>
            </a:r>
            <a:endParaRPr lang="en-US" altLang="zh-CN"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种类：</a:t>
            </a:r>
            <a:r>
              <a:rPr lang="zh-CN" altLang="en-US" sz="2000" dirty="0">
                <a:latin typeface="微软雅黑" panose="020B0503020204020204" pitchFamily="34" charset="-122"/>
                <a:ea typeface="微软雅黑" panose="020B0503020204020204" pitchFamily="34" charset="-122"/>
              </a:rPr>
              <a:t>钢筋混凝土过梁根据施工方法的不同可分为现浇和预制两种，截面常见的形式有矩形和 </a:t>
            </a:r>
            <a:r>
              <a:rPr lang="en-US" altLang="zh-CN" sz="2000" dirty="0">
                <a:latin typeface="微软雅黑" panose="020B0503020204020204" pitchFamily="34" charset="-122"/>
                <a:ea typeface="微软雅黑" panose="020B0503020204020204" pitchFamily="34" charset="-122"/>
              </a:rPr>
              <a:t>L </a:t>
            </a:r>
            <a:r>
              <a:rPr lang="zh-CN" altLang="en-US" sz="2000" dirty="0">
                <a:latin typeface="微软雅黑" panose="020B0503020204020204" pitchFamily="34" charset="-122"/>
                <a:ea typeface="微软雅黑" panose="020B0503020204020204" pitchFamily="34" charset="-122"/>
              </a:rPr>
              <a:t>形。</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高度和宽度：</a:t>
            </a:r>
            <a:r>
              <a:rPr lang="zh-CN" altLang="en-US" sz="2000" dirty="0">
                <a:latin typeface="微软雅黑" panose="020B0503020204020204" pitchFamily="34" charset="-122"/>
                <a:ea typeface="微软雅黑" panose="020B0503020204020204" pitchFamily="34" charset="-122"/>
              </a:rPr>
              <a:t>梁宽应与墙厚相适应，梁高与砖的皮数相配合，常采用 </a:t>
            </a:r>
            <a:r>
              <a:rPr lang="en-US" altLang="zh-CN" sz="2000" dirty="0">
                <a:latin typeface="微软雅黑" panose="020B0503020204020204" pitchFamily="34" charset="-122"/>
                <a:ea typeface="微软雅黑" panose="020B0503020204020204" pitchFamily="34" charset="-122"/>
              </a:rPr>
              <a:t>60mm</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120mm</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180mm</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240mm </a:t>
            </a:r>
            <a:r>
              <a:rPr lang="zh-CN" altLang="en-US" sz="2000" dirty="0">
                <a:latin typeface="微软雅黑" panose="020B0503020204020204" pitchFamily="34" charset="-122"/>
                <a:ea typeface="微软雅黑" panose="020B0503020204020204" pitchFamily="34" charset="-122"/>
              </a:rPr>
              <a:t>等。</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6"/>
                </a:solidFill>
                <a:latin typeface="微软雅黑" panose="020B0503020204020204" pitchFamily="34" charset="-122"/>
                <a:ea typeface="微软雅黑" panose="020B0503020204020204" pitchFamily="34" charset="-122"/>
              </a:rPr>
              <a:t>支撑长度：</a:t>
            </a:r>
            <a:r>
              <a:rPr lang="zh-CN" altLang="en-US" sz="2000" dirty="0">
                <a:latin typeface="微软雅黑" panose="020B0503020204020204" pitchFamily="34" charset="-122"/>
                <a:ea typeface="微软雅黑" panose="020B0503020204020204" pitchFamily="34" charset="-122"/>
              </a:rPr>
              <a:t>过梁两端伸入墙内的长度不应小于 </a:t>
            </a:r>
            <a:r>
              <a:rPr lang="en-US" altLang="zh-CN" sz="2000" dirty="0">
                <a:latin typeface="微软雅黑" panose="020B0503020204020204" pitchFamily="34" charset="-122"/>
                <a:ea typeface="微软雅黑" panose="020B0503020204020204" pitchFamily="34" charset="-122"/>
              </a:rPr>
              <a:t>240mm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9"/>
          <a:stretch>
            <a:fillRect/>
          </a:stretch>
        </p:blipFill>
        <p:spPr>
          <a:xfrm>
            <a:off x="2599325" y="4330065"/>
            <a:ext cx="7001164" cy="24375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3212739"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门窗过梁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1809750" y="1539875"/>
            <a:ext cx="8572500" cy="506730"/>
          </a:xfrm>
          <a:prstGeom prst="rect">
            <a:avLst/>
          </a:prstGeom>
        </p:spPr>
        <p:txBody>
          <a:bodyPr wrap="square">
            <a:spAutoFit/>
          </a:bodyPr>
          <a:lstStyle/>
          <a:p>
            <a:pPr indent="457200">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过梁的图集代码：</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9">
            <a:duotone>
              <a:prstClr val="black"/>
              <a:schemeClr val="accent1">
                <a:tint val="45000"/>
                <a:satMod val="400000"/>
              </a:schemeClr>
            </a:duotone>
          </a:blip>
          <a:stretch>
            <a:fillRect/>
          </a:stretch>
        </p:blipFill>
        <p:spPr>
          <a:xfrm>
            <a:off x="1810155" y="2370399"/>
            <a:ext cx="8571345" cy="2678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4"/>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5"/>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6"/>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494594"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窗台</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960" y="1075055"/>
            <a:ext cx="10800715" cy="4707890"/>
          </a:xfrm>
          <a:prstGeom prst="rect">
            <a:avLst/>
          </a:prstGeom>
        </p:spPr>
        <p:txBody>
          <a:bodyPr wrap="square">
            <a:spAutoFit/>
          </a:bodyPr>
          <a:lstStyle/>
          <a:p>
            <a:pPr marL="457200" indent="-431800" algn="just" fontAlgn="auto">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窗台的作用：</a:t>
            </a:r>
            <a:r>
              <a:rPr lang="zh-CN" altLang="en-US" sz="2000" dirty="0">
                <a:latin typeface="微软雅黑" panose="020B0503020204020204" pitchFamily="34" charset="-122"/>
                <a:ea typeface="微软雅黑" panose="020B0503020204020204" pitchFamily="34" charset="-122"/>
              </a:rPr>
              <a:t>防止雨水沿窗台下的砖缝侵入墙身或透进室内而设置的泻水构件。</a:t>
            </a:r>
            <a:endParaRPr lang="en-US" altLang="zh-CN"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窗台的类型：</a:t>
            </a:r>
            <a:r>
              <a:rPr lang="zh-CN" altLang="en-US" sz="2000" dirty="0">
                <a:latin typeface="微软雅黑" panose="020B0503020204020204" pitchFamily="34" charset="-122"/>
                <a:ea typeface="微软雅黑" panose="020B0503020204020204" pitchFamily="34" charset="-122"/>
              </a:rPr>
              <a:t>窗台按材料的不同有砖砌窗台和预制混凝土窗台之分；按所处的位置不同有外窗</a:t>
            </a:r>
            <a:endParaRPr lang="zh-CN" altLang="en-US"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latin typeface="微软雅黑" panose="020B0503020204020204" pitchFamily="34" charset="-122"/>
                <a:ea typeface="微软雅黑" panose="020B0503020204020204" pitchFamily="34" charset="-122"/>
                <a:sym typeface="+mn-ea"/>
              </a:rPr>
              <a:t>                  </a:t>
            </a:r>
            <a:r>
              <a:rPr lang="en-US" altLang="zh-CN" sz="2000" dirty="0">
                <a:latin typeface="微软雅黑" panose="020B0503020204020204" pitchFamily="34" charset="-122"/>
                <a:ea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rPr>
              <a:t>台和内窗台之别；按砖砌窗台的施工方法不同有平砌和侧砌两种。</a:t>
            </a:r>
            <a:endParaRPr lang="en-US" altLang="zh-CN"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窗台的构造做法：</a:t>
            </a:r>
            <a:endParaRPr lang="en-US" altLang="zh-CN" sz="2000" dirty="0">
              <a:solidFill>
                <a:schemeClr val="accent6"/>
              </a:solidFill>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）窗台宜挑出墙面 </a:t>
            </a:r>
            <a:r>
              <a:rPr lang="en-US" altLang="zh-CN" sz="2000" dirty="0">
                <a:latin typeface="微软雅黑" panose="020B0503020204020204" pitchFamily="34" charset="-122"/>
                <a:ea typeface="微软雅黑" panose="020B0503020204020204" pitchFamily="34" charset="-122"/>
              </a:rPr>
              <a:t>60mm </a:t>
            </a:r>
            <a:r>
              <a:rPr lang="zh-CN" altLang="en-US" sz="2000" dirty="0">
                <a:latin typeface="微软雅黑" panose="020B0503020204020204" pitchFamily="34" charset="-122"/>
                <a:ea typeface="微软雅黑" panose="020B0503020204020204" pitchFamily="34" charset="-122"/>
              </a:rPr>
              <a:t>左右。</a:t>
            </a:r>
            <a:endParaRPr lang="zh-CN" altLang="en-US"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）窗台应形成一定的坡度，窗台坡度的形成可用斜砌的砖形成或用抹灰形成。</a:t>
            </a:r>
            <a:endParaRPr lang="en-US" altLang="zh-CN"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）混水窗台须抹出滴水槽或滴水斜面。</a:t>
            </a:r>
            <a:endParaRPr lang="en-US" altLang="zh-CN"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窗台的立面处理：</a:t>
            </a:r>
            <a:endParaRPr lang="en-US" altLang="zh-CN" sz="2000" dirty="0">
              <a:solidFill>
                <a:schemeClr val="accent6"/>
              </a:solidFill>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）腰线。将几扇窗或所有的窗台线联系在一起处理形成腰线。</a:t>
            </a:r>
            <a:endParaRPr lang="zh-CN" altLang="en-US" sz="2000" dirty="0">
              <a:latin typeface="微软雅黑" panose="020B0503020204020204" pitchFamily="34" charset="-122"/>
              <a:ea typeface="微软雅黑" panose="020B0503020204020204" pitchFamily="34" charset="-122"/>
            </a:endParaRPr>
          </a:p>
          <a:p>
            <a:pPr marL="457200" indent="-431800" algn="just" fontAlgn="auto">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）窗套。将窗台沿窗扇四周挑出形成窗套。</a:t>
            </a:r>
            <a:endParaRPr lang="zh-CN" altLang="en-US" sz="2000"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13010" y="3944620"/>
            <a:ext cx="2078990" cy="2913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custDataLst>
              <p:tags r:id="rId1"/>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2"/>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3"/>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4"/>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5"/>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6"/>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494594"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圈梁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5733" y="1274924"/>
            <a:ext cx="10800000" cy="1938020"/>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圈梁：</a:t>
            </a:r>
            <a:r>
              <a:rPr lang="zh-CN" altLang="en-US" sz="2000" dirty="0">
                <a:latin typeface="微软雅黑" panose="020B0503020204020204" pitchFamily="34" charset="-122"/>
                <a:ea typeface="微软雅黑" panose="020B0503020204020204" pitchFamily="34" charset="-122"/>
              </a:rPr>
              <a:t>又称腰箍，是沿外墙四周及部分内横墙设置的连续封闭的梁。其作用是提高建筑物的空间刚度及整体性，增强墙体的稳定性，减少由于地基不均匀沉降引起的墙身开裂。对于防震地区，利用圈梁加 固墙身更加必要。</a:t>
            </a:r>
            <a:endParaRPr lang="zh-CN" altLang="en-US" sz="2000" dirty="0">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圈梁的设置</a:t>
            </a:r>
            <a:r>
              <a:rPr lang="zh-CN" altLang="en-US" sz="2000" dirty="0">
                <a:latin typeface="微软雅黑" panose="020B0503020204020204" pitchFamily="34" charset="-122"/>
                <a:ea typeface="微软雅黑" panose="020B0503020204020204" pitchFamily="34" charset="-122"/>
              </a:rPr>
              <a:t>：与房屋的高度、层数、地基状况和地震烈度有关。</a:t>
            </a:r>
            <a:endParaRPr lang="en-US" altLang="zh-CN"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rcRect r="2034"/>
          <a:stretch>
            <a:fillRect/>
          </a:stretch>
        </p:blipFill>
        <p:spPr>
          <a:xfrm>
            <a:off x="1508760" y="3850640"/>
            <a:ext cx="9175115" cy="2333625"/>
          </a:xfrm>
          <a:prstGeom prst="rect">
            <a:avLst/>
          </a:prstGeom>
        </p:spPr>
      </p:pic>
      <p:sp>
        <p:nvSpPr>
          <p:cNvPr id="4" name="矩形 3"/>
          <p:cNvSpPr/>
          <p:nvPr/>
        </p:nvSpPr>
        <p:spPr>
          <a:xfrm>
            <a:off x="4272424" y="3481102"/>
            <a:ext cx="3647152" cy="369332"/>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砖房现浇钢筋混凝土圈梁设置要求</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4"/>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5"/>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6"/>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494594"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圈梁</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851535" y="991235"/>
            <a:ext cx="5082540" cy="3415030"/>
          </a:xfrm>
          <a:prstGeom prst="rect">
            <a:avLst/>
          </a:prstGeom>
        </p:spPr>
        <p:txBody>
          <a:bodyPr wrap="square">
            <a:spAutoFit/>
          </a:bodyPr>
          <a:lstStyle/>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圈梁的位置：</a:t>
            </a:r>
            <a:r>
              <a:rPr lang="zh-CN" altLang="en-US" dirty="0">
                <a:latin typeface="微软雅黑" panose="020B0503020204020204" pitchFamily="34" charset="-122"/>
                <a:ea typeface="微软雅黑" panose="020B0503020204020204" pitchFamily="34" charset="-122"/>
              </a:rPr>
              <a:t>数量有关。当只设一道时应在屋盖附近；增设时应与预制板设在同一标高处或紧靠板底，必要时圈梁可兼作过梁。</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附加圈梁的设置：</a:t>
            </a:r>
            <a:r>
              <a:rPr lang="zh-CN" altLang="en-US" dirty="0">
                <a:latin typeface="微软雅黑" panose="020B0503020204020204" pitchFamily="34" charset="-122"/>
                <a:ea typeface="微软雅黑" panose="020B0503020204020204" pitchFamily="34" charset="-122"/>
              </a:rPr>
              <a:t>圈梁连续地设在同一水平面上，并形成封闭状。当圈梁被门窗过梁截断时，应在洞口上面增设相同截面的附加圈梁。附加圈梁与圈梁的搭接长度不应小于其垂直间距的 </a:t>
            </a: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倍，且不得小于 </a:t>
            </a:r>
            <a:r>
              <a:rPr lang="en-US" altLang="zh-CN" dirty="0">
                <a:latin typeface="微软雅黑" panose="020B0503020204020204" pitchFamily="34" charset="-122"/>
                <a:ea typeface="微软雅黑" panose="020B0503020204020204" pitchFamily="34" charset="-122"/>
              </a:rPr>
              <a:t>1m</a:t>
            </a:r>
            <a:r>
              <a:rPr lang="zh-CN" altLang="en-US" dirty="0">
                <a:latin typeface="微软雅黑" panose="020B0503020204020204" pitchFamily="34" charset="-122"/>
                <a:ea typeface="微软雅黑" panose="020B0503020204020204" pitchFamily="34" charset="-122"/>
              </a:rPr>
              <a:t>，如图 </a:t>
            </a:r>
            <a:r>
              <a:rPr lang="en-US" altLang="zh-CN" dirty="0">
                <a:latin typeface="微软雅黑" panose="020B0503020204020204" pitchFamily="34" charset="-122"/>
                <a:ea typeface="微软雅黑" panose="020B0503020204020204" pitchFamily="34" charset="-122"/>
              </a:rPr>
              <a:t>2-24 </a:t>
            </a:r>
            <a:r>
              <a:rPr lang="zh-CN" altLang="en-US" dirty="0">
                <a:latin typeface="微软雅黑" panose="020B0503020204020204" pitchFamily="34" charset="-122"/>
                <a:ea typeface="微软雅黑" panose="020B0503020204020204" pitchFamily="34" charset="-122"/>
              </a:rPr>
              <a:t>所示。</a:t>
            </a:r>
            <a:endParaRPr lang="en-US" altLang="zh-CN"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7"/>
          <a:stretch>
            <a:fillRect/>
          </a:stretch>
        </p:blipFill>
        <p:spPr>
          <a:xfrm>
            <a:off x="5933768" y="725215"/>
            <a:ext cx="6257781" cy="2417640"/>
          </a:xfrm>
          <a:prstGeom prst="rect">
            <a:avLst/>
          </a:prstGeom>
        </p:spPr>
      </p:pic>
      <p:pic>
        <p:nvPicPr>
          <p:cNvPr id="4" name="图片 3"/>
          <p:cNvPicPr>
            <a:picLocks noChangeAspect="1"/>
          </p:cNvPicPr>
          <p:nvPr/>
        </p:nvPicPr>
        <p:blipFill>
          <a:blip r:embed="rId8"/>
          <a:stretch>
            <a:fillRect/>
          </a:stretch>
        </p:blipFill>
        <p:spPr>
          <a:xfrm>
            <a:off x="2019586" y="5257044"/>
            <a:ext cx="8237150" cy="1486867"/>
          </a:xfrm>
          <a:prstGeom prst="rect">
            <a:avLst/>
          </a:prstGeom>
        </p:spPr>
      </p:pic>
      <p:sp>
        <p:nvSpPr>
          <p:cNvPr id="5" name="矩形 4"/>
          <p:cNvSpPr/>
          <p:nvPr/>
        </p:nvSpPr>
        <p:spPr>
          <a:xfrm>
            <a:off x="852170" y="4335145"/>
            <a:ext cx="9410065" cy="922020"/>
          </a:xfrm>
          <a:prstGeom prst="rect">
            <a:avLst/>
          </a:prstGeom>
        </p:spPr>
        <p:txBody>
          <a:bodyPr wrap="square">
            <a:spAutoFit/>
          </a:bodyPr>
          <a:lstStyle/>
          <a:p>
            <a:pPr indent="457200">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圈梁的尺寸：</a:t>
            </a:r>
            <a:r>
              <a:rPr lang="zh-CN" altLang="en-US" dirty="0">
                <a:latin typeface="微软雅黑" panose="020B0503020204020204" pitchFamily="34" charset="-122"/>
                <a:ea typeface="微软雅黑" panose="020B0503020204020204" pitchFamily="34" charset="-122"/>
              </a:rPr>
              <a:t>圈梁的宽度宜与墙厚相同，圈梁的截面高度不应小于 </a:t>
            </a:r>
            <a:r>
              <a:rPr lang="en-US" altLang="zh-CN" dirty="0">
                <a:latin typeface="微软雅黑" panose="020B0503020204020204" pitchFamily="34" charset="-122"/>
                <a:ea typeface="微软雅黑" panose="020B0503020204020204" pitchFamily="34" charset="-122"/>
              </a:rPr>
              <a:t>120mm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indent="457200">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圈梁的配筋要求：</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85366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构造柱</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6425" y="878840"/>
            <a:ext cx="10980000" cy="1938020"/>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圈梁是在水平方向将楼板和墙体箍住，构造柱则是从竖向加强层与层间墙体的连接。构造柱和圈梁共同形成空间骨架，以增强房屋的整体刚度，提高墙体抵抗变形的能力，做到裂而不倒。</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构造柱的设置：</a:t>
            </a:r>
            <a:r>
              <a:rPr lang="zh-CN" altLang="en-US" sz="2000" dirty="0">
                <a:latin typeface="微软雅黑" panose="020B0503020204020204" pitchFamily="34" charset="-122"/>
                <a:ea typeface="微软雅黑" panose="020B0503020204020204" pitchFamily="34" charset="-122"/>
              </a:rPr>
              <a:t>在砖混结构的房屋中，应按下表的要求设置钢筋混凝土构造柱。对医院、教学楼等横墙较少的房屋，外廊式和单面走廊式的多层房屋，应根据房屋增加一层后的层数执行。</a:t>
            </a:r>
            <a:endParaRPr lang="en-US" altLang="zh-CN"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8"/>
          <a:stretch>
            <a:fillRect/>
          </a:stretch>
        </p:blipFill>
        <p:spPr>
          <a:xfrm>
            <a:off x="2093258" y="2871678"/>
            <a:ext cx="8259113" cy="3704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菱形 12"/>
          <p:cNvSpPr/>
          <p:nvPr>
            <p:custDataLst>
              <p:tags r:id="rId1"/>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85366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构造柱</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16169" y="931325"/>
            <a:ext cx="11160000" cy="1938020"/>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构造柱的尺寸和钢筋配置：</a:t>
            </a:r>
            <a:r>
              <a:rPr lang="zh-CN" altLang="en-US" sz="2000" dirty="0">
                <a:latin typeface="微软雅黑" panose="020B0503020204020204" pitchFamily="34" charset="-122"/>
                <a:ea typeface="微软雅黑" panose="020B0503020204020204" pitchFamily="34" charset="-122"/>
              </a:rPr>
              <a:t>构造柱的截面不应小于 </a:t>
            </a:r>
            <a:r>
              <a:rPr lang="en-US" altLang="zh-CN" sz="2000" dirty="0">
                <a:latin typeface="微软雅黑" panose="020B0503020204020204" pitchFamily="34" charset="-122"/>
                <a:ea typeface="微软雅黑" panose="020B0503020204020204" pitchFamily="34" charset="-122"/>
              </a:rPr>
              <a:t>240mm×180mm</a:t>
            </a:r>
            <a:r>
              <a:rPr lang="zh-CN" altLang="en-US" sz="2000" dirty="0">
                <a:latin typeface="微软雅黑" panose="020B0503020204020204" pitchFamily="34" charset="-122"/>
                <a:ea typeface="微软雅黑" panose="020B0503020204020204" pitchFamily="34" charset="-122"/>
              </a:rPr>
              <a:t>，一般为</a:t>
            </a:r>
            <a:r>
              <a:rPr lang="en-US" altLang="zh-CN" sz="2000" dirty="0">
                <a:latin typeface="微软雅黑" panose="020B0503020204020204" pitchFamily="34" charset="-122"/>
                <a:ea typeface="微软雅黑" panose="020B0503020204020204" pitchFamily="34" charset="-122"/>
              </a:rPr>
              <a:t>240mm×240mm</a:t>
            </a:r>
            <a:r>
              <a:rPr lang="zh-CN" altLang="en-US" sz="2000" dirty="0">
                <a:latin typeface="微软雅黑" panose="020B0503020204020204" pitchFamily="34" charset="-122"/>
                <a:ea typeface="微软雅黑" panose="020B0503020204020204" pitchFamily="34" charset="-122"/>
              </a:rPr>
              <a:t>。纵向钢筋宜采用 </a:t>
            </a:r>
            <a:r>
              <a:rPr lang="en-US" altLang="zh-CN" sz="2000" dirty="0">
                <a:latin typeface="微软雅黑" panose="020B0503020204020204" pitchFamily="34" charset="-122"/>
                <a:ea typeface="微软雅黑" panose="020B0503020204020204" pitchFamily="34" charset="-122"/>
              </a:rPr>
              <a:t>4φ12</a:t>
            </a:r>
            <a:r>
              <a:rPr lang="zh-CN" altLang="en-US" sz="2000" dirty="0">
                <a:latin typeface="微软雅黑" panose="020B0503020204020204" pitchFamily="34" charset="-122"/>
                <a:ea typeface="微软雅黑" panose="020B0503020204020204" pitchFamily="34" charset="-122"/>
              </a:rPr>
              <a:t>，筋间距不宜大于 </a:t>
            </a:r>
            <a:r>
              <a:rPr lang="en-US" altLang="zh-CN" sz="2000" dirty="0">
                <a:latin typeface="微软雅黑" panose="020B0503020204020204" pitchFamily="34" charset="-122"/>
                <a:ea typeface="微软雅黑" panose="020B0503020204020204" pitchFamily="34" charset="-122"/>
              </a:rPr>
              <a:t>250mm</a:t>
            </a:r>
            <a:r>
              <a:rPr lang="zh-CN" altLang="en-US" sz="2000" dirty="0">
                <a:latin typeface="微软雅黑" panose="020B0503020204020204" pitchFamily="34" charset="-122"/>
                <a:ea typeface="微软雅黑" panose="020B0503020204020204" pitchFamily="34" charset="-122"/>
              </a:rPr>
              <a:t>，且在柱上下端适当加密；设防烈度为 </a:t>
            </a:r>
            <a:r>
              <a:rPr lang="en-US" altLang="zh-CN" sz="2000" dirty="0">
                <a:latin typeface="微软雅黑" panose="020B0503020204020204" pitchFamily="34" charset="-122"/>
                <a:ea typeface="微软雅黑" panose="020B0503020204020204" pitchFamily="34" charset="-122"/>
              </a:rPr>
              <a:t>7 </a:t>
            </a:r>
            <a:r>
              <a:rPr lang="zh-CN" altLang="en-US" sz="2000" dirty="0">
                <a:latin typeface="微软雅黑" panose="020B0503020204020204" pitchFamily="34" charset="-122"/>
                <a:ea typeface="微软雅黑" panose="020B0503020204020204" pitchFamily="34" charset="-122"/>
              </a:rPr>
              <a:t>度房屋超过 </a:t>
            </a:r>
            <a:r>
              <a:rPr lang="en-US" altLang="zh-CN" sz="2000" dirty="0">
                <a:latin typeface="微软雅黑" panose="020B0503020204020204" pitchFamily="34" charset="-122"/>
                <a:ea typeface="微软雅黑" panose="020B0503020204020204" pitchFamily="34" charset="-122"/>
              </a:rPr>
              <a:t>6 </a:t>
            </a:r>
            <a:r>
              <a:rPr lang="zh-CN" altLang="en-US" sz="2000" dirty="0">
                <a:latin typeface="微软雅黑" panose="020B0503020204020204" pitchFamily="34" charset="-122"/>
                <a:ea typeface="微软雅黑" panose="020B0503020204020204" pitchFamily="34" charset="-122"/>
              </a:rPr>
              <a:t>层时、或设防烈度为 </a:t>
            </a:r>
            <a:r>
              <a:rPr lang="en-US" altLang="zh-CN" sz="2000" dirty="0">
                <a:latin typeface="微软雅黑" panose="020B0503020204020204" pitchFamily="34" charset="-122"/>
                <a:ea typeface="微软雅黑" panose="020B0503020204020204" pitchFamily="34" charset="-122"/>
              </a:rPr>
              <a:t>8 </a:t>
            </a:r>
            <a:r>
              <a:rPr lang="zh-CN" altLang="en-US" sz="2000" dirty="0">
                <a:latin typeface="微软雅黑" panose="020B0503020204020204" pitchFamily="34" charset="-122"/>
                <a:ea typeface="微软雅黑" panose="020B0503020204020204" pitchFamily="34" charset="-122"/>
              </a:rPr>
              <a:t>度房屋超过 </a:t>
            </a:r>
            <a:r>
              <a:rPr lang="en-US" altLang="zh-CN" sz="2000" dirty="0">
                <a:latin typeface="微软雅黑" panose="020B0503020204020204" pitchFamily="34" charset="-122"/>
                <a:ea typeface="微软雅黑" panose="020B0503020204020204" pitchFamily="34" charset="-122"/>
              </a:rPr>
              <a:t>5 </a:t>
            </a:r>
            <a:r>
              <a:rPr lang="zh-CN" altLang="en-US" sz="2000" dirty="0">
                <a:latin typeface="微软雅黑" panose="020B0503020204020204" pitchFamily="34" charset="-122"/>
                <a:ea typeface="微软雅黑" panose="020B0503020204020204" pitchFamily="34" charset="-122"/>
              </a:rPr>
              <a:t>层时或设防烈度为 </a:t>
            </a:r>
            <a:r>
              <a:rPr lang="en-US" altLang="zh-CN" sz="2000" dirty="0">
                <a:latin typeface="微软雅黑" panose="020B0503020204020204" pitchFamily="34" charset="-122"/>
                <a:ea typeface="微软雅黑" panose="020B0503020204020204" pitchFamily="34" charset="-122"/>
              </a:rPr>
              <a:t>9 </a:t>
            </a:r>
            <a:r>
              <a:rPr lang="zh-CN" altLang="en-US" sz="2000" dirty="0">
                <a:latin typeface="微软雅黑" panose="020B0503020204020204" pitchFamily="34" charset="-122"/>
                <a:ea typeface="微软雅黑" panose="020B0503020204020204" pitchFamily="34" charset="-122"/>
              </a:rPr>
              <a:t>度时，构造柱纵向钢筋宜采用 </a:t>
            </a:r>
            <a:r>
              <a:rPr lang="en-US" altLang="zh-CN" sz="2000" dirty="0">
                <a:latin typeface="微软雅黑" panose="020B0503020204020204" pitchFamily="34" charset="-122"/>
                <a:ea typeface="微软雅黑" panose="020B0503020204020204" pitchFamily="34" charset="-122"/>
              </a:rPr>
              <a:t>4φ12</a:t>
            </a:r>
            <a:r>
              <a:rPr lang="zh-CN" altLang="en-US" sz="2000" dirty="0">
                <a:latin typeface="微软雅黑" panose="020B0503020204020204" pitchFamily="34" charset="-122"/>
                <a:ea typeface="微软雅黑" panose="020B0503020204020204" pitchFamily="34" charset="-122"/>
              </a:rPr>
              <a:t>，箍筋间距不宜大于 </a:t>
            </a:r>
            <a:r>
              <a:rPr lang="en-US" altLang="zh-CN" sz="2000" dirty="0">
                <a:latin typeface="微软雅黑" panose="020B0503020204020204" pitchFamily="34" charset="-122"/>
                <a:ea typeface="微软雅黑" panose="020B0503020204020204" pitchFamily="34" charset="-122"/>
              </a:rPr>
              <a:t>200mm</a:t>
            </a:r>
            <a:r>
              <a:rPr lang="zh-CN" altLang="en-US" sz="2000" dirty="0">
                <a:latin typeface="微软雅黑" panose="020B0503020204020204" pitchFamily="34" charset="-122"/>
                <a:ea typeface="微软雅黑" panose="020B0503020204020204" pitchFamily="34" charset="-122"/>
              </a:rPr>
              <a:t>，如图所示。</a:t>
            </a:r>
            <a:endParaRPr lang="en-US" altLang="zh-CN"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4935052" y="2869498"/>
            <a:ext cx="6256986" cy="349987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030" y="3134360"/>
            <a:ext cx="4314190" cy="32353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4"/>
          <p:cNvSpPr/>
          <p:nvPr>
            <p:custDataLst>
              <p:tags r:id="rId1"/>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p:spPr>
        <p:style>
          <a:lnRef idx="2">
            <a:schemeClr val="accent4"/>
          </a:lnRef>
          <a:fillRef idx="0">
            <a:schemeClr val="accent4"/>
          </a:fillRef>
          <a:effectRef idx="1">
            <a:schemeClr val="accent4"/>
          </a:effectRef>
          <a:fontRef idx="minor">
            <a:schemeClr val="tx1"/>
          </a:fontRef>
        </p:style>
        <p:txBody>
          <a:bodyPr rtlCol="0" anchor="ctr"/>
          <a:lstStyle/>
          <a:p>
            <a:pPr algn="ctr"/>
            <a:endParaRPr lang="zh-CN" altLang="en-US">
              <a:solidFill>
                <a:schemeClr val="lt1"/>
              </a:solidFill>
              <a:latin typeface="Microsoft YaHei" panose="020B0503020204020204" charset="-122"/>
              <a:ea typeface="Microsoft YaHei" panose="020B0503020204020204" charset="-122"/>
            </a:endParaRPr>
          </a:p>
        </p:txBody>
      </p:sp>
      <p:sp>
        <p:nvSpPr>
          <p:cNvPr id="4" name="Oval 5"/>
          <p:cNvSpPr/>
          <p:nvPr>
            <p:custDataLst>
              <p:tags r:id="rId2"/>
            </p:custDataLst>
          </p:nvPr>
        </p:nvSpPr>
        <p:spPr>
          <a:xfrm>
            <a:off x="1935480" y="5181600"/>
            <a:ext cx="633095" cy="63309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Microsoft YaHei" panose="020B0503020204020204" charset="-122"/>
              <a:ea typeface="Microsoft YaHei" panose="020B0503020204020204" charset="-122"/>
              <a:cs typeface="+mj-lt"/>
            </a:endParaRPr>
          </a:p>
        </p:txBody>
      </p:sp>
      <p:sp>
        <p:nvSpPr>
          <p:cNvPr id="7" name="衬底"/>
          <p:cNvSpPr/>
          <p:nvPr>
            <p:custDataLst>
              <p:tags r:id="rId3"/>
            </p:custDataLst>
          </p:nvPr>
        </p:nvSpPr>
        <p:spPr>
          <a:xfrm>
            <a:off x="5851991" y="915040"/>
            <a:ext cx="50285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Microsoft YaHei" panose="020B0503020204020204" charset="-122"/>
              <a:ea typeface="Microsoft YaHei" panose="020B0503020204020204" charset="-122"/>
            </a:endParaRPr>
          </a:p>
        </p:txBody>
      </p:sp>
      <p:sp>
        <p:nvSpPr>
          <p:cNvPr id="6" name="Title 6"/>
          <p:cNvSpPr txBox="1"/>
          <p:nvPr>
            <p:custDataLst>
              <p:tags r:id="rId4"/>
            </p:custDataLst>
          </p:nvPr>
        </p:nvSpPr>
        <p:spPr>
          <a:xfrm>
            <a:off x="1615919" y="2237740"/>
            <a:ext cx="3441725" cy="238252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200" spc="14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砖基础一般用烧结普通砖和水泥砂浆砌筑而成。砖的强度等级应不低于 MU10，砂浆强度等级应不低于 M5。</a:t>
            </a:r>
            <a:endParaRPr lang="zh-CN" altLang="en-US" sz="2200" spc="14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endParaRPr>
          </a:p>
        </p:txBody>
      </p:sp>
      <p:sp>
        <p:nvSpPr>
          <p:cNvPr id="8" name="Title 6"/>
          <p:cNvSpPr txBox="1"/>
          <p:nvPr>
            <p:custDataLst>
              <p:tags r:id="rId5"/>
            </p:custDataLst>
          </p:nvPr>
        </p:nvSpPr>
        <p:spPr>
          <a:xfrm>
            <a:off x="6156456" y="1219188"/>
            <a:ext cx="44196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pPr>
            <a:r>
              <a:rPr lang="zh-CN" altLang="en-US" sz="22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rPr>
              <a:t>砖基础有条形基础和独立基础。条形基础一般设在砖墙下，独立基础一般设在砖柱下。</a:t>
            </a:r>
            <a:endParaRPr lang="zh-CN" altLang="en-US" sz="2200" spc="180">
              <a:ln w="3175">
                <a:noFill/>
                <a:prstDash val="dash"/>
              </a:ln>
              <a:solidFill>
                <a:schemeClr val="dk1">
                  <a:lumMod val="75000"/>
                  <a:lumOff val="25000"/>
                </a:schemeClr>
              </a:solidFill>
              <a:uFillTx/>
              <a:latin typeface="Microsoft YaHei" panose="020B0503020204020204" charset="-122"/>
              <a:ea typeface="Microsoft YaHei" panose="020B0503020204020204" charset="-122"/>
              <a:cs typeface="Microsoft YaHei" panose="020B0503020204020204"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2853666"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细部构造</a:t>
            </a:r>
            <a:r>
              <a:rPr lang="en-US" altLang="zh-CN"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dirty="0">
                <a:solidFill>
                  <a:schemeClr val="tx1"/>
                </a:solidFill>
                <a:latin typeface="微软雅黑" panose="020B0503020204020204" pitchFamily="34" charset="-122"/>
                <a:ea typeface="微软雅黑" panose="020B0503020204020204" pitchFamily="34" charset="-122"/>
              </a:rPr>
              <a:t>构造柱</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946575" y="1628468"/>
            <a:ext cx="10297616" cy="3322955"/>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构造柱的基础处理：</a:t>
            </a:r>
            <a:r>
              <a:rPr lang="zh-CN" altLang="en-US" sz="2000" dirty="0">
                <a:latin typeface="微软雅黑" panose="020B0503020204020204" pitchFamily="34" charset="-122"/>
                <a:ea typeface="微软雅黑" panose="020B0503020204020204" pitchFamily="34" charset="-122"/>
              </a:rPr>
              <a:t>构造柱可不单独设置基础，但应伸入室外地面以下</a:t>
            </a:r>
            <a:r>
              <a:rPr lang="en-US" altLang="zh-CN" sz="2000" dirty="0">
                <a:latin typeface="微软雅黑" panose="020B0503020204020204" pitchFamily="34" charset="-122"/>
                <a:ea typeface="微软雅黑" panose="020B0503020204020204" pitchFamily="34" charset="-122"/>
              </a:rPr>
              <a:t>500mm</a:t>
            </a:r>
            <a:r>
              <a:rPr lang="zh-CN" altLang="en-US" sz="2000" dirty="0">
                <a:latin typeface="微软雅黑" panose="020B0503020204020204" pitchFamily="34" charset="-122"/>
                <a:ea typeface="微软雅黑" panose="020B0503020204020204" pitchFamily="34" charset="-122"/>
              </a:rPr>
              <a:t>，或锚固于浅于</a:t>
            </a:r>
            <a:r>
              <a:rPr lang="en-US" altLang="zh-CN" sz="2000" dirty="0">
                <a:latin typeface="微软雅黑" panose="020B0503020204020204" pitchFamily="34" charset="-122"/>
                <a:ea typeface="微软雅黑" panose="020B0503020204020204" pitchFamily="34" charset="-122"/>
              </a:rPr>
              <a:t>500mm </a:t>
            </a:r>
            <a:r>
              <a:rPr lang="zh-CN" altLang="en-US" sz="2000" dirty="0">
                <a:latin typeface="微软雅黑" panose="020B0503020204020204" pitchFamily="34" charset="-122"/>
                <a:ea typeface="微软雅黑" panose="020B0503020204020204" pitchFamily="34" charset="-122"/>
              </a:rPr>
              <a:t>的基础圈梁之内。</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构造柱与墙、圈梁的连接：</a:t>
            </a:r>
            <a:r>
              <a:rPr lang="zh-CN" altLang="en-US" sz="2000" dirty="0">
                <a:latin typeface="微软雅黑" panose="020B0503020204020204" pitchFamily="34" charset="-122"/>
                <a:ea typeface="微软雅黑" panose="020B0503020204020204" pitchFamily="34" charset="-122"/>
              </a:rPr>
              <a:t>构造柱与墙连接处应砌成马牙槎，并应沿墙高每隔</a:t>
            </a:r>
            <a:r>
              <a:rPr lang="en-US" altLang="zh-CN" sz="2000" dirty="0">
                <a:latin typeface="微软雅黑" panose="020B0503020204020204" pitchFamily="34" charset="-122"/>
                <a:ea typeface="微软雅黑" panose="020B0503020204020204" pitchFamily="34" charset="-122"/>
              </a:rPr>
              <a:t>500mm</a:t>
            </a:r>
            <a:r>
              <a:rPr lang="zh-CN" altLang="en-US" sz="2000" dirty="0">
                <a:latin typeface="微软雅黑" panose="020B0503020204020204" pitchFamily="34" charset="-122"/>
                <a:ea typeface="微软雅黑" panose="020B0503020204020204" pitchFamily="34" charset="-122"/>
              </a:rPr>
              <a:t>设 </a:t>
            </a:r>
            <a:r>
              <a:rPr lang="en-US" altLang="zh-CN" sz="2000" dirty="0">
                <a:latin typeface="微软雅黑" panose="020B0503020204020204" pitchFamily="34" charset="-122"/>
                <a:ea typeface="微软雅黑" panose="020B0503020204020204" pitchFamily="34" charset="-122"/>
              </a:rPr>
              <a:t>2φ6 </a:t>
            </a:r>
            <a:r>
              <a:rPr lang="zh-CN" altLang="en-US" sz="2000" dirty="0">
                <a:latin typeface="微软雅黑" panose="020B0503020204020204" pitchFamily="34" charset="-122"/>
                <a:ea typeface="微软雅黑" panose="020B0503020204020204" pitchFamily="34" charset="-122"/>
              </a:rPr>
              <a:t>拉结筋，且每边伸入墙内不宜小于 </a:t>
            </a:r>
            <a:r>
              <a:rPr lang="en-US" altLang="zh-CN" sz="2000" dirty="0">
                <a:latin typeface="微软雅黑" panose="020B0503020204020204" pitchFamily="34" charset="-122"/>
                <a:ea typeface="微软雅黑" panose="020B0503020204020204" pitchFamily="34" charset="-122"/>
              </a:rPr>
              <a:t>1m</a:t>
            </a:r>
            <a:r>
              <a:rPr lang="zh-CN" altLang="en-US" sz="2000" dirty="0">
                <a:latin typeface="微软雅黑" panose="020B0503020204020204" pitchFamily="34" charset="-122"/>
                <a:ea typeface="微软雅黑" panose="020B0503020204020204" pitchFamily="34" charset="-122"/>
              </a:rPr>
              <a:t>。构造柱与圈梁连接处，构造柱的纵筋应穿过圈梁，保证构造柱纵筋上下贯通。</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构造柱的施工要求：</a:t>
            </a:r>
            <a:r>
              <a:rPr lang="zh-CN" altLang="en-US" sz="2000" dirty="0">
                <a:latin typeface="微软雅黑" panose="020B0503020204020204" pitchFamily="34" charset="-122"/>
                <a:ea typeface="微软雅黑" panose="020B0503020204020204" pitchFamily="34" charset="-122"/>
              </a:rPr>
              <a:t>构造柱施工时必须先砌墙，随着墙体的上升而逐段现浇钢筋混凝土构造柱。</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菱形 7"/>
          <p:cNvSpPr/>
          <p:nvPr>
            <p:custDataLst>
              <p:tags r:id="rId1"/>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2"/>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3"/>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4"/>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5"/>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6"/>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024" y="1011610"/>
            <a:ext cx="10800000" cy="1476375"/>
          </a:xfrm>
          <a:prstGeom prst="rect">
            <a:avLst/>
          </a:prstGeom>
        </p:spPr>
        <p:txBody>
          <a:bodyPr wrap="square">
            <a:spAutoFit/>
          </a:bodyPr>
          <a:lstStyle/>
          <a:p>
            <a:pPr indent="457200">
              <a:lnSpc>
                <a:spcPct val="150000"/>
              </a:lnSpc>
            </a:pPr>
            <a:r>
              <a:rPr lang="zh-CN" altLang="en-US" sz="2400" b="1" dirty="0">
                <a:solidFill>
                  <a:schemeClr val="accent6"/>
                </a:solidFill>
                <a:latin typeface="Microsoft YaHei Bold" panose="020B0503020204020204" charset="-122"/>
                <a:ea typeface="Microsoft YaHei Bold" panose="020B0503020204020204" charset="-122"/>
              </a:rPr>
              <a:t>（一）墙体开裂的原因</a:t>
            </a:r>
            <a:endParaRPr lang="en-US" altLang="zh-CN" sz="2400" b="1" dirty="0">
              <a:solidFill>
                <a:schemeClr val="accent6"/>
              </a:solidFill>
              <a:latin typeface="Microsoft YaHei Bold" panose="020B0503020204020204" charset="-122"/>
              <a:ea typeface="Microsoft YaHei Bold" panose="020B050302020402020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产生墙体裂缝的原因主要有三个：外荷载、温度变化和地基不均匀沉降。</a:t>
            </a:r>
            <a:endParaRPr lang="en-US" altLang="zh-CN" dirty="0">
              <a:latin typeface="微软雅黑" panose="020B0503020204020204" pitchFamily="34" charset="-122"/>
              <a:ea typeface="微软雅黑" panose="020B0503020204020204" pitchFamily="34" charset="-122"/>
            </a:endParaRPr>
          </a:p>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）因温度变化和砌体干缩变形引起的墙体裂缝。</a:t>
            </a:r>
            <a:endParaRPr lang="en-US" altLang="zh-CN"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7">
            <a:clrChange>
              <a:clrFrom>
                <a:srgbClr val="FFFFFF"/>
              </a:clrFrom>
              <a:clrTo>
                <a:srgbClr val="FFFFFF">
                  <a:alpha val="0"/>
                </a:srgbClr>
              </a:clrTo>
            </a:clrChange>
          </a:blip>
          <a:srcRect b="37474"/>
          <a:stretch>
            <a:fillRect/>
          </a:stretch>
        </p:blipFill>
        <p:spPr>
          <a:xfrm>
            <a:off x="990277" y="2408598"/>
            <a:ext cx="4999728" cy="1666841"/>
          </a:xfrm>
          <a:prstGeom prst="rect">
            <a:avLst/>
          </a:prstGeom>
        </p:spPr>
      </p:pic>
      <p:pic>
        <p:nvPicPr>
          <p:cNvPr id="4" name="图片 3"/>
          <p:cNvPicPr>
            <a:picLocks noChangeAspect="1"/>
          </p:cNvPicPr>
          <p:nvPr/>
        </p:nvPicPr>
        <p:blipFill rotWithShape="1">
          <a:blip r:embed="rId8"/>
          <a:srcRect t="60517"/>
          <a:stretch>
            <a:fillRect/>
          </a:stretch>
        </p:blipFill>
        <p:spPr>
          <a:xfrm>
            <a:off x="5808594" y="2750227"/>
            <a:ext cx="6006284" cy="1263189"/>
          </a:xfrm>
          <a:prstGeom prst="rect">
            <a:avLst/>
          </a:prstGeom>
        </p:spPr>
      </p:pic>
      <p:sp>
        <p:nvSpPr>
          <p:cNvPr id="5" name="矩形 4"/>
          <p:cNvSpPr/>
          <p:nvPr/>
        </p:nvSpPr>
        <p:spPr>
          <a:xfrm>
            <a:off x="695899" y="4139329"/>
            <a:ext cx="10800000" cy="458908"/>
          </a:xfrm>
          <a:prstGeom prst="rect">
            <a:avLst/>
          </a:prstGeom>
        </p:spPr>
        <p:txBody>
          <a:bodyPr wrap="square">
            <a:spAutoFit/>
          </a:bodyPr>
          <a:lstStyle/>
          <a:p>
            <a:pPr indent="457200">
              <a:lnSpc>
                <a:spcPct val="150000"/>
              </a:lnSpc>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）因地基发生过大的不均匀沉降而产生的裂缝。</a:t>
            </a:r>
            <a:endParaRPr lang="en-US" altLang="zh-CN"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9"/>
          <a:srcRect b="65412"/>
          <a:stretch>
            <a:fillRect/>
          </a:stretch>
        </p:blipFill>
        <p:spPr>
          <a:xfrm>
            <a:off x="1243646" y="5290553"/>
            <a:ext cx="4781146" cy="1096107"/>
          </a:xfrm>
          <a:prstGeom prst="rect">
            <a:avLst/>
          </a:prstGeom>
        </p:spPr>
      </p:pic>
      <p:pic>
        <p:nvPicPr>
          <p:cNvPr id="12" name="图片 11"/>
          <p:cNvPicPr>
            <a:picLocks noChangeAspect="1"/>
          </p:cNvPicPr>
          <p:nvPr/>
        </p:nvPicPr>
        <p:blipFill rotWithShape="1">
          <a:blip r:embed="rId10"/>
          <a:srcRect t="36332"/>
          <a:stretch>
            <a:fillRect/>
          </a:stretch>
        </p:blipFill>
        <p:spPr>
          <a:xfrm>
            <a:off x="6395697" y="4237182"/>
            <a:ext cx="5018875" cy="21188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6024" y="897310"/>
            <a:ext cx="10800000" cy="1891665"/>
          </a:xfrm>
          <a:prstGeom prst="rect">
            <a:avLst/>
          </a:prstGeom>
        </p:spPr>
        <p:txBody>
          <a:bodyPr wrap="square">
            <a:spAutoFit/>
          </a:bodyPr>
          <a:lstStyle/>
          <a:p>
            <a:pPr indent="457200" algn="just">
              <a:lnSpc>
                <a:spcPct val="150000"/>
              </a:lnSpc>
            </a:pPr>
            <a:r>
              <a:rPr lang="zh-CN" altLang="en-US" sz="2400" b="1" dirty="0">
                <a:solidFill>
                  <a:schemeClr val="accent6"/>
                </a:solidFill>
                <a:latin typeface="Microsoft YaHei Bold" panose="020B0503020204020204" charset="-122"/>
                <a:ea typeface="Microsoft YaHei Bold" panose="020B0503020204020204" charset="-122"/>
              </a:rPr>
              <a:t>（二）防止或减轻墙体开裂的措施</a:t>
            </a:r>
            <a:endParaRPr lang="en-US" altLang="zh-CN" sz="2400" b="1" dirty="0">
              <a:solidFill>
                <a:schemeClr val="accent6"/>
              </a:solidFill>
              <a:latin typeface="Microsoft YaHei Bold" panose="020B0503020204020204" charset="-122"/>
              <a:ea typeface="Microsoft YaHei Bold" panose="020B050302020402020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a:t>
            </a:r>
            <a:r>
              <a:rPr lang="en-US" altLang="zh-CN" dirty="0">
                <a:solidFill>
                  <a:schemeClr val="accent6"/>
                </a:solidFill>
                <a:latin typeface="微软雅黑" panose="020B0503020204020204" pitchFamily="34" charset="-122"/>
                <a:ea typeface="微软雅黑" panose="020B0503020204020204" pitchFamily="34" charset="-122"/>
              </a:rPr>
              <a:t>1</a:t>
            </a:r>
            <a:r>
              <a:rPr lang="zh-CN" altLang="en-US" dirty="0">
                <a:solidFill>
                  <a:schemeClr val="accent6"/>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为了防止或减轻房屋在正常使用条件下由温度和砌体干缩引起的墙体竖向裂缝，应在墙体中设置伸缩缝。伸缩缝应设置在因温度和收缩变形可能引起应力集中、砌体产生裂缝可能性最大的地方。伸缩缝的间距可按下表采用。</a:t>
            </a:r>
            <a:endParaRPr lang="en-US" altLang="zh-CN"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1399540" y="2905125"/>
            <a:ext cx="9392920" cy="3670935"/>
            <a:chOff x="2012" y="4182"/>
            <a:chExt cx="14792" cy="5781"/>
          </a:xfrm>
        </p:grpSpPr>
        <p:pic>
          <p:nvPicPr>
            <p:cNvPr id="15" name="图片 14"/>
            <p:cNvPicPr>
              <a:picLocks noChangeAspect="1"/>
            </p:cNvPicPr>
            <p:nvPr/>
          </p:nvPicPr>
          <p:blipFill>
            <a:blip r:embed="rId9"/>
            <a:stretch>
              <a:fillRect/>
            </a:stretch>
          </p:blipFill>
          <p:spPr>
            <a:xfrm>
              <a:off x="2012" y="4763"/>
              <a:ext cx="14793" cy="5201"/>
            </a:xfrm>
            <a:prstGeom prst="rect">
              <a:avLst/>
            </a:prstGeom>
          </p:spPr>
        </p:pic>
        <p:sp>
          <p:nvSpPr>
            <p:cNvPr id="17" name="矩形 16"/>
            <p:cNvSpPr/>
            <p:nvPr/>
          </p:nvSpPr>
          <p:spPr>
            <a:xfrm>
              <a:off x="7082" y="4182"/>
              <a:ext cx="4653" cy="582"/>
            </a:xfrm>
            <a:prstGeom prst="rect">
              <a:avLst/>
            </a:prstGeom>
          </p:spPr>
          <p:txBody>
            <a:bodyPr wrap="none">
              <a:spAutoFit/>
            </a:bodyPr>
            <a:lstStyle/>
            <a:p>
              <a:pPr algn="ctr"/>
              <a:r>
                <a:rPr lang="zh-CN" altLang="en-US" dirty="0">
                  <a:latin typeface="微软雅黑" panose="020B0503020204020204" pitchFamily="34" charset="-122"/>
                  <a:ea typeface="微软雅黑" panose="020B0503020204020204" pitchFamily="34" charset="-122"/>
                </a:rPr>
                <a:t>砌体房屋伸缩缝的最大间距</a:t>
              </a:r>
              <a:endParaRPr lang="zh-CN" altLang="en-US" dirty="0">
                <a:latin typeface="微软雅黑" panose="020B0503020204020204" pitchFamily="34" charset="-122"/>
                <a:ea typeface="微软雅黑" panose="020B0503020204020204" pitchFamily="34" charset="-122"/>
              </a:endParaRPr>
            </a:p>
          </p:txBody>
        </p:sp>
      </p:grpSp>
      <p:sp>
        <p:nvSpPr>
          <p:cNvPr id="3" name="文本框 2"/>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矩形 2"/>
          <p:cNvSpPr/>
          <p:nvPr/>
        </p:nvSpPr>
        <p:spPr>
          <a:xfrm>
            <a:off x="695750" y="995608"/>
            <a:ext cx="10800000" cy="5723890"/>
          </a:xfrm>
          <a:prstGeom prst="rect">
            <a:avLst/>
          </a:prstGeom>
        </p:spPr>
        <p:txBody>
          <a:bodyPr wrap="square">
            <a:spAutoFit/>
          </a:bodyPr>
          <a:lstStyle/>
          <a:p>
            <a:pPr indent="457200" algn="just">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注：</a:t>
            </a:r>
            <a:endParaRPr lang="en-US" altLang="zh-CN" sz="2000" b="1" dirty="0">
              <a:solidFill>
                <a:schemeClr val="accent6"/>
              </a:solidFill>
              <a:latin typeface="Microsoft YaHei Bold" panose="020B0503020204020204" charset="-122"/>
              <a:ea typeface="Microsoft YaHei Bold" panose="020B0503020204020204" charset="-122"/>
            </a:endParaRPr>
          </a:p>
          <a:p>
            <a:pPr indent="457200" algn="just">
              <a:lnSpc>
                <a:spcPct val="140000"/>
              </a:lnSpc>
              <a:spcBef>
                <a:spcPts val="0"/>
              </a:spcBef>
              <a:spcAft>
                <a:spcPts val="0"/>
              </a:spcAft>
            </a:pPr>
            <a:r>
              <a:rPr lang="zh-CN" altLang="en-US" sz="2000" dirty="0">
                <a:solidFill>
                  <a:schemeClr val="accent6"/>
                </a:solidFill>
                <a:latin typeface="微软雅黑" panose="020B0503020204020204" pitchFamily="34" charset="-122"/>
                <a:ea typeface="微软雅黑" panose="020B0503020204020204" pitchFamily="34" charset="-122"/>
              </a:rPr>
              <a:t>①</a:t>
            </a:r>
            <a:r>
              <a:rPr lang="zh-CN" altLang="en-US" sz="2000" dirty="0">
                <a:solidFill>
                  <a:srgbClr val="231916"/>
                </a:solidFill>
                <a:latin typeface="微软雅黑" panose="020B0503020204020204" pitchFamily="34" charset="-122"/>
                <a:ea typeface="微软雅黑" panose="020B0503020204020204" pitchFamily="34" charset="-122"/>
              </a:rPr>
              <a:t>对烧结普通砖、多孔砖、配筋砌块砌体房屋取表中数值；对石砌体、蒸压灰砂砖、蒸压粉煤灰砖和混凝土砌块房屋取表中数值乘以 </a:t>
            </a:r>
            <a:r>
              <a:rPr lang="en-US" altLang="zh-CN" sz="2000" dirty="0">
                <a:solidFill>
                  <a:srgbClr val="231916"/>
                </a:solidFill>
                <a:latin typeface="微软雅黑" panose="020B0503020204020204" pitchFamily="34" charset="-122"/>
                <a:ea typeface="微软雅黑" panose="020B0503020204020204" pitchFamily="34" charset="-122"/>
              </a:rPr>
              <a:t>0.8 </a:t>
            </a:r>
            <a:r>
              <a:rPr lang="zh-CN" altLang="en-US" sz="2000" dirty="0">
                <a:solidFill>
                  <a:srgbClr val="231916"/>
                </a:solidFill>
                <a:latin typeface="微软雅黑" panose="020B0503020204020204" pitchFamily="34" charset="-122"/>
                <a:ea typeface="微软雅黑" panose="020B0503020204020204" pitchFamily="34" charset="-122"/>
              </a:rPr>
              <a:t>的系数。当有实践经验并采取可靠措施时，可不遵守本表规定。</a:t>
            </a:r>
            <a:endParaRPr lang="en-US" altLang="zh-CN" sz="2000" dirty="0">
              <a:solidFill>
                <a:srgbClr val="231916"/>
              </a:solidFill>
              <a:latin typeface="微软雅黑" panose="020B0503020204020204" pitchFamily="34" charset="-122"/>
              <a:ea typeface="微软雅黑" panose="020B0503020204020204" pitchFamily="34" charset="-122"/>
            </a:endParaRPr>
          </a:p>
          <a:p>
            <a:pPr indent="457200" algn="just">
              <a:lnSpc>
                <a:spcPct val="140000"/>
              </a:lnSpc>
              <a:spcBef>
                <a:spcPts val="0"/>
              </a:spcBef>
              <a:spcAft>
                <a:spcPts val="0"/>
              </a:spcAft>
            </a:pPr>
            <a:r>
              <a:rPr lang="zh-CN" altLang="en-US" sz="2000" dirty="0">
                <a:solidFill>
                  <a:schemeClr val="accent6"/>
                </a:solidFill>
                <a:latin typeface="微软雅黑" panose="020B0503020204020204" pitchFamily="34" charset="-122"/>
                <a:ea typeface="微软雅黑" panose="020B0503020204020204" pitchFamily="34" charset="-122"/>
              </a:rPr>
              <a:t>②</a:t>
            </a:r>
            <a:r>
              <a:rPr lang="zh-CN" altLang="en-US" sz="2000" dirty="0">
                <a:solidFill>
                  <a:srgbClr val="231916"/>
                </a:solidFill>
                <a:latin typeface="微软雅黑" panose="020B0503020204020204" pitchFamily="34" charset="-122"/>
                <a:ea typeface="微软雅黑" panose="020B0503020204020204" pitchFamily="34" charset="-122"/>
              </a:rPr>
              <a:t>在钢筋混凝土屋面上挂瓦的屋盖应按钢筋混凝土屋盖采用。</a:t>
            </a:r>
            <a:endParaRPr lang="en-US" altLang="zh-CN" sz="2000" dirty="0">
              <a:solidFill>
                <a:srgbClr val="231916"/>
              </a:solidFill>
              <a:latin typeface="微软雅黑" panose="020B0503020204020204" pitchFamily="34" charset="-122"/>
              <a:ea typeface="微软雅黑" panose="020B0503020204020204" pitchFamily="34" charset="-122"/>
            </a:endParaRPr>
          </a:p>
          <a:p>
            <a:pPr indent="457200" algn="just">
              <a:lnSpc>
                <a:spcPct val="140000"/>
              </a:lnSpc>
              <a:spcBef>
                <a:spcPts val="0"/>
              </a:spcBef>
              <a:spcAft>
                <a:spcPts val="0"/>
              </a:spcAft>
            </a:pPr>
            <a:r>
              <a:rPr lang="zh-CN" altLang="en-US" sz="2000" dirty="0">
                <a:solidFill>
                  <a:schemeClr val="accent6"/>
                </a:solidFill>
                <a:latin typeface="微软雅黑" panose="020B0503020204020204" pitchFamily="34" charset="-122"/>
                <a:ea typeface="微软雅黑" panose="020B0503020204020204" pitchFamily="34" charset="-122"/>
              </a:rPr>
              <a:t>③</a:t>
            </a:r>
            <a:r>
              <a:rPr lang="zh-CN" altLang="en-US" sz="2000" dirty="0">
                <a:solidFill>
                  <a:srgbClr val="231916"/>
                </a:solidFill>
                <a:latin typeface="微软雅黑" panose="020B0503020204020204" pitchFamily="34" charset="-122"/>
                <a:ea typeface="微软雅黑" panose="020B0503020204020204" pitchFamily="34" charset="-122"/>
              </a:rPr>
              <a:t>按本表设置的墙体伸缩缝，一般不能同时防止由于钢筋混凝土屋盖的温度变形和砌体干缩变形引起的墙体局部裂缝。</a:t>
            </a:r>
            <a:endParaRPr lang="en-US" altLang="zh-CN" sz="2000" dirty="0">
              <a:solidFill>
                <a:srgbClr val="231916"/>
              </a:solidFill>
              <a:latin typeface="微软雅黑" panose="020B0503020204020204" pitchFamily="34" charset="-122"/>
              <a:ea typeface="微软雅黑" panose="020B0503020204020204" pitchFamily="34" charset="-122"/>
            </a:endParaRPr>
          </a:p>
          <a:p>
            <a:pPr indent="457200" algn="just">
              <a:lnSpc>
                <a:spcPct val="140000"/>
              </a:lnSpc>
              <a:spcBef>
                <a:spcPts val="0"/>
              </a:spcBef>
              <a:spcAft>
                <a:spcPts val="0"/>
              </a:spcAft>
            </a:pPr>
            <a:r>
              <a:rPr lang="zh-CN" altLang="en-US" sz="2000" dirty="0">
                <a:solidFill>
                  <a:schemeClr val="accent6"/>
                </a:solidFill>
                <a:latin typeface="微软雅黑" panose="020B0503020204020204" pitchFamily="34" charset="-122"/>
                <a:ea typeface="微软雅黑" panose="020B0503020204020204" pitchFamily="34" charset="-122"/>
              </a:rPr>
              <a:t>④</a:t>
            </a:r>
            <a:r>
              <a:rPr lang="zh-CN" altLang="en-US" sz="2000" dirty="0">
                <a:solidFill>
                  <a:srgbClr val="231916"/>
                </a:solidFill>
                <a:latin typeface="微软雅黑" panose="020B0503020204020204" pitchFamily="34" charset="-122"/>
                <a:ea typeface="微软雅黑" panose="020B0503020204020204" pitchFamily="34" charset="-122"/>
              </a:rPr>
              <a:t>层高大于 </a:t>
            </a:r>
            <a:r>
              <a:rPr lang="en-US" altLang="zh-CN" sz="2000" dirty="0">
                <a:solidFill>
                  <a:srgbClr val="231916"/>
                </a:solidFill>
                <a:latin typeface="微软雅黑" panose="020B0503020204020204" pitchFamily="34" charset="-122"/>
                <a:ea typeface="微软雅黑" panose="020B0503020204020204" pitchFamily="34" charset="-122"/>
              </a:rPr>
              <a:t>5m </a:t>
            </a:r>
            <a:r>
              <a:rPr lang="zh-CN" altLang="en-US" sz="2000" dirty="0">
                <a:solidFill>
                  <a:srgbClr val="231916"/>
                </a:solidFill>
                <a:latin typeface="微软雅黑" panose="020B0503020204020204" pitchFamily="34" charset="-122"/>
                <a:ea typeface="微软雅黑" panose="020B0503020204020204" pitchFamily="34" charset="-122"/>
              </a:rPr>
              <a:t>的烧结普通砖、多孔砖、配筋砌块砌体结构单层房屋，其伸缩缝间距可按表中数值乘以 </a:t>
            </a:r>
            <a:r>
              <a:rPr lang="en-US" altLang="zh-CN" sz="2000" dirty="0">
                <a:solidFill>
                  <a:srgbClr val="231916"/>
                </a:solidFill>
                <a:latin typeface="微软雅黑" panose="020B0503020204020204" pitchFamily="34" charset="-122"/>
                <a:ea typeface="微软雅黑" panose="020B0503020204020204" pitchFamily="34" charset="-122"/>
              </a:rPr>
              <a:t>1.3</a:t>
            </a:r>
            <a:r>
              <a:rPr lang="zh-CN" altLang="en-US" sz="2000" dirty="0">
                <a:solidFill>
                  <a:srgbClr val="231916"/>
                </a:solidFill>
                <a:latin typeface="微软雅黑" panose="020B0503020204020204" pitchFamily="34" charset="-122"/>
                <a:ea typeface="微软雅黑" panose="020B0503020204020204" pitchFamily="34" charset="-122"/>
              </a:rPr>
              <a:t>。</a:t>
            </a:r>
            <a:endParaRPr lang="en-US" altLang="zh-CN" sz="2000" dirty="0">
              <a:solidFill>
                <a:srgbClr val="231916"/>
              </a:solidFill>
              <a:latin typeface="微软雅黑" panose="020B0503020204020204" pitchFamily="34" charset="-122"/>
              <a:ea typeface="微软雅黑" panose="020B0503020204020204" pitchFamily="34" charset="-122"/>
            </a:endParaRPr>
          </a:p>
          <a:p>
            <a:pPr indent="457200" algn="just">
              <a:lnSpc>
                <a:spcPct val="140000"/>
              </a:lnSpc>
              <a:spcBef>
                <a:spcPts val="0"/>
              </a:spcBef>
              <a:spcAft>
                <a:spcPts val="0"/>
              </a:spcAft>
            </a:pPr>
            <a:r>
              <a:rPr lang="zh-CN" altLang="en-US" sz="2000" dirty="0">
                <a:solidFill>
                  <a:schemeClr val="accent6"/>
                </a:solidFill>
                <a:latin typeface="微软雅黑" panose="020B0503020204020204" pitchFamily="34" charset="-122"/>
                <a:ea typeface="微软雅黑" panose="020B0503020204020204" pitchFamily="34" charset="-122"/>
              </a:rPr>
              <a:t>⑤</a:t>
            </a:r>
            <a:r>
              <a:rPr lang="zh-CN" altLang="en-US" sz="2000" dirty="0">
                <a:solidFill>
                  <a:srgbClr val="231916"/>
                </a:solidFill>
                <a:latin typeface="微软雅黑" panose="020B0503020204020204" pitchFamily="34" charset="-122"/>
                <a:ea typeface="微软雅黑" panose="020B0503020204020204" pitchFamily="34" charset="-122"/>
              </a:rPr>
              <a:t>温差较大且变化频繁地区和严寒地区不采暖的房屋及构筑物墙体的伸缩缝的最大间距，应按表中数值予以适当减小。</a:t>
            </a:r>
            <a:endParaRPr lang="en-US" altLang="zh-CN" sz="2000" dirty="0">
              <a:solidFill>
                <a:srgbClr val="231916"/>
              </a:solidFill>
              <a:latin typeface="微软雅黑" panose="020B0503020204020204" pitchFamily="34" charset="-122"/>
              <a:ea typeface="微软雅黑" panose="020B0503020204020204" pitchFamily="34" charset="-122"/>
            </a:endParaRPr>
          </a:p>
          <a:p>
            <a:pPr indent="457200" algn="just">
              <a:lnSpc>
                <a:spcPct val="140000"/>
              </a:lnSpc>
              <a:spcBef>
                <a:spcPts val="0"/>
              </a:spcBef>
              <a:spcAft>
                <a:spcPts val="0"/>
              </a:spcAft>
            </a:pPr>
            <a:r>
              <a:rPr lang="zh-CN" altLang="en-US" sz="2000" dirty="0">
                <a:solidFill>
                  <a:schemeClr val="accent6"/>
                </a:solidFill>
                <a:latin typeface="微软雅黑" panose="020B0503020204020204" pitchFamily="34" charset="-122"/>
                <a:ea typeface="微软雅黑" panose="020B0503020204020204" pitchFamily="34" charset="-122"/>
              </a:rPr>
              <a:t>⑥</a:t>
            </a:r>
            <a:r>
              <a:rPr lang="zh-CN" altLang="en-US" sz="2000" dirty="0">
                <a:solidFill>
                  <a:srgbClr val="231916"/>
                </a:solidFill>
                <a:latin typeface="微软雅黑" panose="020B0503020204020204" pitchFamily="34" charset="-122"/>
                <a:ea typeface="微软雅黑" panose="020B0503020204020204" pitchFamily="34" charset="-122"/>
              </a:rPr>
              <a:t>墙体的伸缩缝应与结构的其他变形缝相重合，在进行立面处理时，必须保证缝隙的伸缩作用。</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6024" y="1074805"/>
            <a:ext cx="10800000" cy="4707890"/>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2</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为了防止和减轻房屋顶层墙体的开裂，可根据情况采取下列措施。</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屋面设置保温、隔热层。</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屋面保温（隔热）层或屋面刚性面层及砂浆找平层应设置分格缝，分格缝间距不宜大于</a:t>
            </a:r>
            <a:r>
              <a:rPr lang="en-US" altLang="zh-CN" sz="2000" dirty="0">
                <a:latin typeface="微软雅黑" panose="020B0503020204020204" pitchFamily="34" charset="-122"/>
                <a:ea typeface="微软雅黑" panose="020B0503020204020204" pitchFamily="34" charset="-122"/>
              </a:rPr>
              <a:t>6m</a:t>
            </a:r>
            <a:r>
              <a:rPr lang="zh-CN" altLang="en-US" sz="2000" dirty="0">
                <a:latin typeface="微软雅黑" panose="020B0503020204020204" pitchFamily="34" charset="-122"/>
                <a:ea typeface="微软雅黑" panose="020B0503020204020204" pitchFamily="34" charset="-122"/>
              </a:rPr>
              <a:t>，并与女儿墙隔开，其缝宽不小于</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③</a:t>
            </a:r>
            <a:r>
              <a:rPr lang="zh-CN" altLang="en-US" sz="2000" dirty="0">
                <a:latin typeface="微软雅黑" panose="020B0503020204020204" pitchFamily="34" charset="-122"/>
                <a:ea typeface="微软雅黑" panose="020B0503020204020204" pitchFamily="34" charset="-122"/>
              </a:rPr>
              <a:t>用装配式有檩体系钢筋混凝土屋盖和瓦材屋盖。</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④</a:t>
            </a:r>
            <a:r>
              <a:rPr lang="zh-CN" altLang="en-US" sz="2000" dirty="0">
                <a:latin typeface="微软雅黑" panose="020B0503020204020204" pitchFamily="34" charset="-122"/>
                <a:ea typeface="微软雅黑" panose="020B0503020204020204" pitchFamily="34" charset="-122"/>
              </a:rPr>
              <a:t>在钢筋混凝土屋面板与墙体圈梁的接触面处设置水平滑动层，滑动层可采用两层油毡夹滑石粉或橡胶片等；对于长纵墙，可只在其两端的</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隔开间设置，对于横墙可只在其两端</a:t>
            </a:r>
            <a:r>
              <a:rPr lang="en-US" altLang="zh-CN" sz="2000" dirty="0">
                <a:latin typeface="微软雅黑" panose="020B0503020204020204" pitchFamily="34" charset="-122"/>
                <a:ea typeface="微软雅黑" panose="020B0503020204020204" pitchFamily="34" charset="-122"/>
              </a:rPr>
              <a:t>l/4</a:t>
            </a:r>
            <a:r>
              <a:rPr lang="zh-CN" altLang="en-US" sz="2000" dirty="0">
                <a:latin typeface="微软雅黑" panose="020B0503020204020204" pitchFamily="34" charset="-122"/>
                <a:ea typeface="微软雅黑" panose="020B0503020204020204" pitchFamily="34" charset="-122"/>
              </a:rPr>
              <a:t>范围内设置（</a:t>
            </a:r>
            <a:r>
              <a:rPr lang="en-US" altLang="zh-CN" sz="2000" dirty="0">
                <a:latin typeface="微软雅黑" panose="020B0503020204020204" pitchFamily="34" charset="-122"/>
                <a:ea typeface="微软雅黑" panose="020B0503020204020204" pitchFamily="34" charset="-122"/>
              </a:rPr>
              <a:t>l</a:t>
            </a:r>
            <a:r>
              <a:rPr lang="zh-CN" altLang="en-US" sz="2000" dirty="0">
                <a:latin typeface="微软雅黑" panose="020B0503020204020204" pitchFamily="34" charset="-122"/>
                <a:ea typeface="微软雅黑" panose="020B0503020204020204" pitchFamily="34" charset="-122"/>
              </a:rPr>
              <a:t>为横墙长度）。</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⑤</a:t>
            </a:r>
            <a:r>
              <a:rPr lang="zh-CN" altLang="en-US" sz="2000" dirty="0">
                <a:latin typeface="微软雅黑" panose="020B0503020204020204" pitchFamily="34" charset="-122"/>
                <a:ea typeface="微软雅黑" panose="020B0503020204020204" pitchFamily="34" charset="-122"/>
              </a:rPr>
              <a:t>顶层屋面板下设置现浇钢筋混凝土圈梁，并与外墙拉通，房屋两端圈梁下的墙体宜适当设置水平钢筋。</a:t>
            </a:r>
            <a:endParaRPr lang="zh-CN" altLang="en-US" sz="2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744284" y="915090"/>
            <a:ext cx="10703532" cy="5444888"/>
          </a:xfrm>
          <a:prstGeom prst="rect">
            <a:avLst/>
          </a:prstGeom>
        </p:spPr>
        <p:txBody>
          <a:bodyPr wrap="square">
            <a:spAutoFit/>
          </a:bodyPr>
          <a:lstStyle/>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⑥</a:t>
            </a:r>
            <a:r>
              <a:rPr lang="zh-CN" altLang="en-US" dirty="0">
                <a:latin typeface="微软雅黑" panose="020B0503020204020204" pitchFamily="34" charset="-122"/>
                <a:ea typeface="微软雅黑" panose="020B0503020204020204" pitchFamily="34" charset="-122"/>
              </a:rPr>
              <a:t>顶层挑梁末端下墙体灰缝内设置</a:t>
            </a: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道焊接钢筋网片（纵向钢筋不宜少于</a:t>
            </a:r>
            <a:r>
              <a:rPr lang="en-US" altLang="zh-CN" dirty="0">
                <a:latin typeface="微软雅黑" panose="020B0503020204020204" pitchFamily="34" charset="-122"/>
                <a:ea typeface="微软雅黑" panose="020B0503020204020204" pitchFamily="34" charset="-122"/>
              </a:rPr>
              <a:t>2φ4</a:t>
            </a:r>
            <a:r>
              <a:rPr lang="zh-CN" altLang="en-US" dirty="0">
                <a:latin typeface="微软雅黑" panose="020B0503020204020204" pitchFamily="34" charset="-122"/>
                <a:ea typeface="微软雅黑" panose="020B0503020204020204" pitchFamily="34" charset="-122"/>
              </a:rPr>
              <a:t>，横筋间距不宜大于</a:t>
            </a:r>
            <a:r>
              <a:rPr lang="en-US" altLang="zh-CN" dirty="0">
                <a:latin typeface="微软雅黑" panose="020B0503020204020204" pitchFamily="34" charset="-122"/>
                <a:ea typeface="微软雅黑" panose="020B0503020204020204" pitchFamily="34" charset="-122"/>
              </a:rPr>
              <a:t>200mm</a:t>
            </a:r>
            <a:r>
              <a:rPr lang="zh-CN" altLang="en-US" dirty="0">
                <a:latin typeface="微软雅黑" panose="020B0503020204020204" pitchFamily="34" charset="-122"/>
                <a:ea typeface="微软雅黑" panose="020B0503020204020204" pitchFamily="34" charset="-122"/>
              </a:rPr>
              <a:t>）或</a:t>
            </a:r>
            <a:r>
              <a:rPr lang="en-US" altLang="zh-CN" dirty="0">
                <a:latin typeface="微软雅黑" panose="020B0503020204020204" pitchFamily="34" charset="-122"/>
                <a:ea typeface="微软雅黑" panose="020B0503020204020204" pitchFamily="34" charset="-122"/>
              </a:rPr>
              <a:t>2φ6</a:t>
            </a:r>
            <a:r>
              <a:rPr lang="zh-CN" altLang="en-US" dirty="0">
                <a:latin typeface="微软雅黑" panose="020B0503020204020204" pitchFamily="34" charset="-122"/>
                <a:ea typeface="微软雅黑" panose="020B0503020204020204" pitchFamily="34" charset="-122"/>
              </a:rPr>
              <a:t>钢筋，钢筋网片或钢筋应自挑梁末端伸入两边墙体不小于</a:t>
            </a:r>
            <a:r>
              <a:rPr lang="en-US" altLang="zh-CN" dirty="0">
                <a:latin typeface="微软雅黑" panose="020B0503020204020204" pitchFamily="34" charset="-122"/>
                <a:ea typeface="微软雅黑" panose="020B0503020204020204" pitchFamily="34" charset="-122"/>
              </a:rPr>
              <a:t>1m</a:t>
            </a:r>
            <a:r>
              <a:rPr lang="zh-CN" altLang="en-US" dirty="0">
                <a:latin typeface="微软雅黑" panose="020B0503020204020204" pitchFamily="34" charset="-122"/>
                <a:ea typeface="微软雅黑" panose="020B0503020204020204" pitchFamily="34" charset="-122"/>
              </a:rPr>
              <a:t>，如图所示。</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⑦</a:t>
            </a:r>
            <a:r>
              <a:rPr lang="zh-CN" altLang="en-US" dirty="0">
                <a:latin typeface="微软雅黑" panose="020B0503020204020204" pitchFamily="34" charset="-122"/>
                <a:ea typeface="微软雅黑" panose="020B0503020204020204" pitchFamily="34" charset="-122"/>
              </a:rPr>
              <a:t>顶层墙体有门窗洞口时，在过梁上的水平灰缝内设置 </a:t>
            </a: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道焊接钢筋网片或</a:t>
            </a:r>
            <a:r>
              <a:rPr lang="en-US" altLang="zh-CN" dirty="0">
                <a:latin typeface="微软雅黑" panose="020B0503020204020204" pitchFamily="34" charset="-122"/>
                <a:ea typeface="微软雅黑" panose="020B0503020204020204" pitchFamily="34" charset="-122"/>
              </a:rPr>
              <a:t>2φ6 </a:t>
            </a:r>
            <a:r>
              <a:rPr lang="zh-CN" altLang="en-US" dirty="0">
                <a:latin typeface="微软雅黑" panose="020B0503020204020204" pitchFamily="34" charset="-122"/>
                <a:ea typeface="微软雅黑" panose="020B0503020204020204" pitchFamily="34" charset="-122"/>
              </a:rPr>
              <a:t>钢筋，并伸入过梁两边墙体不小于 </a:t>
            </a:r>
            <a:r>
              <a:rPr lang="en-US" altLang="zh-CN" dirty="0">
                <a:latin typeface="微软雅黑" panose="020B0503020204020204" pitchFamily="34" charset="-122"/>
                <a:ea typeface="微软雅黑" panose="020B0503020204020204" pitchFamily="34" charset="-122"/>
              </a:rPr>
              <a:t>600mm</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⑧</a:t>
            </a:r>
            <a:r>
              <a:rPr lang="zh-CN" altLang="en-US" dirty="0">
                <a:latin typeface="微软雅黑" panose="020B0503020204020204" pitchFamily="34" charset="-122"/>
                <a:ea typeface="微软雅黑" panose="020B0503020204020204" pitchFamily="34" charset="-122"/>
              </a:rPr>
              <a:t>顶层及女儿墙砂浆强度等级不低于 </a:t>
            </a:r>
            <a:r>
              <a:rPr lang="en-US" altLang="zh-CN" dirty="0">
                <a:latin typeface="微软雅黑" panose="020B0503020204020204" pitchFamily="34" charset="-122"/>
                <a:ea typeface="微软雅黑" panose="020B0503020204020204" pitchFamily="34" charset="-122"/>
              </a:rPr>
              <a:t>M5</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⑨</a:t>
            </a:r>
            <a:r>
              <a:rPr lang="zh-CN" altLang="en-US" dirty="0">
                <a:latin typeface="微软雅黑" panose="020B0503020204020204" pitchFamily="34" charset="-122"/>
                <a:ea typeface="微软雅黑" panose="020B0503020204020204" pitchFamily="34" charset="-122"/>
              </a:rPr>
              <a:t>女儿墙应设置构造柱，构造柱间距不宜大于 </a:t>
            </a:r>
            <a:r>
              <a:rPr lang="en-US" altLang="zh-CN" dirty="0">
                <a:latin typeface="微软雅黑" panose="020B0503020204020204" pitchFamily="34" charset="-122"/>
                <a:ea typeface="微软雅黑" panose="020B0503020204020204" pitchFamily="34" charset="-122"/>
              </a:rPr>
              <a:t>4m</a:t>
            </a:r>
            <a:r>
              <a:rPr lang="zh-CN" altLang="en-US" dirty="0">
                <a:latin typeface="微软雅黑" panose="020B0503020204020204" pitchFamily="34" charset="-122"/>
                <a:ea typeface="微软雅黑" panose="020B0503020204020204" pitchFamily="34" charset="-122"/>
              </a:rPr>
              <a:t>，构造柱应设置女儿墙顶并与现浇钢筋砼压顶整浇在一起。</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6"/>
                </a:solidFill>
                <a:latin typeface="微软雅黑" panose="020B0503020204020204" pitchFamily="34" charset="-122"/>
                <a:ea typeface="微软雅黑" panose="020B0503020204020204" pitchFamily="34" charset="-122"/>
              </a:rPr>
              <a:t>⑩</a:t>
            </a:r>
            <a:r>
              <a:rPr lang="zh-CN" altLang="en-US" dirty="0">
                <a:latin typeface="微软雅黑" panose="020B0503020204020204" pitchFamily="34" charset="-122"/>
                <a:ea typeface="微软雅黑" panose="020B0503020204020204" pitchFamily="34" charset="-122"/>
              </a:rPr>
              <a:t>房屋顶层端部墙体内应适当增设构造柱。</a:t>
            </a:r>
            <a:endParaRPr lang="en-US" altLang="zh-CN"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9">
            <a:clrChange>
              <a:clrFrom>
                <a:srgbClr val="FFFFFF"/>
              </a:clrFrom>
              <a:clrTo>
                <a:srgbClr val="FFFFFF">
                  <a:alpha val="0"/>
                </a:srgbClr>
              </a:clrTo>
            </a:clrChange>
          </a:blip>
          <a:stretch>
            <a:fillRect/>
          </a:stretch>
        </p:blipFill>
        <p:spPr>
          <a:xfrm>
            <a:off x="3405083" y="1827631"/>
            <a:ext cx="5382533" cy="2139982"/>
          </a:xfrm>
          <a:prstGeom prst="rect">
            <a:avLst/>
          </a:prstGeom>
        </p:spPr>
      </p:pic>
      <p:sp>
        <p:nvSpPr>
          <p:cNvPr id="4" name="文本框 3"/>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899" y="1853668"/>
            <a:ext cx="10800000" cy="2399665"/>
          </a:xfrm>
          <a:prstGeom prst="rect">
            <a:avLst/>
          </a:prstGeom>
        </p:spPr>
        <p:txBody>
          <a:bodyPr wrap="square">
            <a:spAutoFit/>
          </a:bodyPr>
          <a:lstStyle/>
          <a:p>
            <a:pPr indent="45720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3</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为防止或减轻房屋底层墙体的裂缝，可根据情况采取下列措施：</a:t>
            </a:r>
            <a:endParaRPr lang="en-US" altLang="zh-CN" sz="2000" dirty="0">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增大基础圈梁的刚度。</a:t>
            </a:r>
            <a:endParaRPr lang="zh-CN" altLang="en-US" sz="2000" dirty="0">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在底层窗台下墙体灰缝内设置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道焊接钢筋网片或 </a:t>
            </a:r>
            <a:r>
              <a:rPr lang="en-US" altLang="zh-CN" sz="2000" dirty="0">
                <a:latin typeface="微软雅黑" panose="020B0503020204020204" pitchFamily="34" charset="-122"/>
                <a:ea typeface="微软雅黑" panose="020B0503020204020204" pitchFamily="34" charset="-122"/>
              </a:rPr>
              <a:t>2φ6 </a:t>
            </a:r>
            <a:r>
              <a:rPr lang="zh-CN" altLang="en-US" sz="2000" dirty="0">
                <a:latin typeface="微软雅黑" panose="020B0503020204020204" pitchFamily="34" charset="-122"/>
                <a:ea typeface="微软雅黑" panose="020B0503020204020204" pitchFamily="34" charset="-122"/>
              </a:rPr>
              <a:t>钢筋，并伸入两边窗间墙内不小于 </a:t>
            </a:r>
            <a:r>
              <a:rPr lang="en-US" altLang="zh-CN" sz="2000" dirty="0">
                <a:latin typeface="微软雅黑" panose="020B0503020204020204" pitchFamily="34" charset="-122"/>
                <a:ea typeface="微软雅黑" panose="020B0503020204020204" pitchFamily="34" charset="-122"/>
              </a:rPr>
              <a:t>600mm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indent="457200">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③</a:t>
            </a:r>
            <a:r>
              <a:rPr lang="zh-CN" altLang="en-US" sz="2000" dirty="0">
                <a:latin typeface="微软雅黑" panose="020B0503020204020204" pitchFamily="34" charset="-122"/>
                <a:ea typeface="微软雅黑" panose="020B0503020204020204" pitchFamily="34" charset="-122"/>
              </a:rPr>
              <a:t>采用钢筋混凝土窗台板，窗台板嵌入窗间墙内不小于 </a:t>
            </a:r>
            <a:r>
              <a:rPr lang="en-US" altLang="zh-CN" sz="2000" dirty="0">
                <a:latin typeface="微软雅黑" panose="020B0503020204020204" pitchFamily="34" charset="-122"/>
                <a:ea typeface="微软雅黑" panose="020B0503020204020204" pitchFamily="34" charset="-122"/>
              </a:rPr>
              <a:t>600mm</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74" y="981640"/>
            <a:ext cx="10800000" cy="5631180"/>
          </a:xfrm>
          <a:prstGeom prst="rect">
            <a:avLst/>
          </a:prstGeom>
        </p:spPr>
        <p:txBody>
          <a:bodyPr wrap="square">
            <a:spAutoFit/>
          </a:bodyPr>
          <a:lstStyle/>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a:t>
            </a:r>
            <a:r>
              <a:rPr lang="en-US" altLang="zh-CN" sz="2000" dirty="0">
                <a:solidFill>
                  <a:schemeClr val="accent6"/>
                </a:solidFill>
                <a:latin typeface="微软雅黑" panose="020B0503020204020204" pitchFamily="34" charset="-122"/>
                <a:ea typeface="微软雅黑" panose="020B0503020204020204" pitchFamily="34" charset="-122"/>
              </a:rPr>
              <a:t>4</a:t>
            </a:r>
            <a:r>
              <a:rPr lang="zh-CN" altLang="en-US" sz="2000" dirty="0">
                <a:solidFill>
                  <a:schemeClr val="accent6"/>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防止地基不均匀沉降裂缝的措施。</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防止地基不均匀沉降引起墙体开裂的重要措施之一是在房屋中设置沉降缝。沉降缝把墙和基础全部断开，分成若干个整体刚度较好的独立结构单元，使各个单元能独立沉降，避免墙体开裂。一般在建筑物的下列部位宜设置沉降缝。</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①</a:t>
            </a:r>
            <a:r>
              <a:rPr lang="zh-CN" altLang="en-US" sz="2000" dirty="0">
                <a:latin typeface="微软雅黑" panose="020B0503020204020204" pitchFamily="34" charset="-122"/>
                <a:ea typeface="微软雅黑" panose="020B0503020204020204" pitchFamily="34" charset="-122"/>
              </a:rPr>
              <a:t>形状复杂的建筑平面的转折部位；</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②</a:t>
            </a:r>
            <a:r>
              <a:rPr lang="zh-CN" altLang="en-US" sz="2000" dirty="0">
                <a:latin typeface="微软雅黑" panose="020B0503020204020204" pitchFamily="34" charset="-122"/>
                <a:ea typeface="微软雅黑" panose="020B0503020204020204" pitchFamily="34" charset="-122"/>
              </a:rPr>
              <a:t>房屋高度或荷载差异较大的交接部位；</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③</a:t>
            </a:r>
            <a:r>
              <a:rPr lang="zh-CN" altLang="en-US" sz="2000" dirty="0">
                <a:latin typeface="微软雅黑" panose="020B0503020204020204" pitchFamily="34" charset="-122"/>
                <a:ea typeface="微软雅黑" panose="020B0503020204020204" pitchFamily="34" charset="-122"/>
              </a:rPr>
              <a:t>长高比过大房屋的适当部位；</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④</a:t>
            </a:r>
            <a:r>
              <a:rPr lang="zh-CN" altLang="en-US" sz="2000" dirty="0">
                <a:latin typeface="微软雅黑" panose="020B0503020204020204" pitchFamily="34" charset="-122"/>
                <a:ea typeface="微软雅黑" panose="020B0503020204020204" pitchFamily="34" charset="-122"/>
              </a:rPr>
              <a:t>地基土的压缩性有显著差异处；</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⑤</a:t>
            </a:r>
            <a:r>
              <a:rPr lang="zh-CN" altLang="en-US" sz="2000" dirty="0">
                <a:latin typeface="微软雅黑" panose="020B0503020204020204" pitchFamily="34" charset="-122"/>
                <a:ea typeface="微软雅黑" panose="020B0503020204020204" pitchFamily="34" charset="-122"/>
              </a:rPr>
              <a:t>建筑物上部结构或基础类型不同的交接处；</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solidFill>
                  <a:schemeClr val="accent6"/>
                </a:solidFill>
                <a:latin typeface="微软雅黑" panose="020B0503020204020204" pitchFamily="34" charset="-122"/>
                <a:ea typeface="微软雅黑" panose="020B0503020204020204" pitchFamily="34" charset="-122"/>
              </a:rPr>
              <a:t>⑥</a:t>
            </a:r>
            <a:r>
              <a:rPr lang="zh-CN" altLang="en-US" sz="2000" dirty="0">
                <a:latin typeface="微软雅黑" panose="020B0503020204020204" pitchFamily="34" charset="-122"/>
                <a:ea typeface="微软雅黑" panose="020B0503020204020204" pitchFamily="34" charset="-122"/>
              </a:rPr>
              <a:t>分期建造房屋的交界处。</a:t>
            </a:r>
            <a:endParaRPr lang="zh-CN" altLang="en-US"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砌体结构设计时，建筑体型力求简单，合理布置墙体和圈梁，正确选择地基也是防止地基不均匀沉降、避免墙体开裂的重要手段。</a:t>
            </a:r>
            <a:endParaRPr lang="en-US" altLang="zh-CN" sz="2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42413" y="143843"/>
            <a:ext cx="76504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三、砖混结构房屋墙体裂缝产生原因及防治措施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2826385" y="3499485"/>
            <a:ext cx="653923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砖砌体施工质量控制与验收</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四</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2"/>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3"/>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4"/>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5"/>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6"/>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7"/>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
        <p:nvSpPr>
          <p:cNvPr id="4" name="波形 3"/>
          <p:cNvSpPr/>
          <p:nvPr>
            <p:custDataLst>
              <p:tags r:id="rId8"/>
            </p:custDataLst>
          </p:nvPr>
        </p:nvSpPr>
        <p:spPr>
          <a:xfrm>
            <a:off x="4617403" y="2286953"/>
            <a:ext cx="1206000" cy="740410"/>
          </a:xfrm>
          <a:prstGeom prst="wav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等腰三角形 9"/>
          <p:cNvSpPr/>
          <p:nvPr>
            <p:custDataLst>
              <p:tags r:id="rId9"/>
            </p:custDataLst>
          </p:nvPr>
        </p:nvSpPr>
        <p:spPr>
          <a:xfrm rot="16200000">
            <a:off x="3967798" y="2463483"/>
            <a:ext cx="911225" cy="38735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波形 5"/>
          <p:cNvSpPr/>
          <p:nvPr>
            <p:custDataLst>
              <p:tags r:id="rId10"/>
            </p:custDataLst>
          </p:nvPr>
        </p:nvSpPr>
        <p:spPr>
          <a:xfrm>
            <a:off x="4618038" y="3768408"/>
            <a:ext cx="1206000" cy="740410"/>
          </a:xfrm>
          <a:prstGeom prst="wav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等腰三角形 10"/>
          <p:cNvSpPr/>
          <p:nvPr>
            <p:custDataLst>
              <p:tags r:id="rId11"/>
            </p:custDataLst>
          </p:nvPr>
        </p:nvSpPr>
        <p:spPr>
          <a:xfrm rot="16200000">
            <a:off x="3968433" y="3944303"/>
            <a:ext cx="911225" cy="38735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波形 4"/>
          <p:cNvSpPr/>
          <p:nvPr>
            <p:custDataLst>
              <p:tags r:id="rId12"/>
            </p:custDataLst>
          </p:nvPr>
        </p:nvSpPr>
        <p:spPr>
          <a:xfrm>
            <a:off x="6333808" y="3027363"/>
            <a:ext cx="1206000" cy="740410"/>
          </a:xfrm>
          <a:prstGeom prst="wav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3" name="等腰三角形 12"/>
          <p:cNvSpPr/>
          <p:nvPr>
            <p:custDataLst>
              <p:tags r:id="rId13"/>
            </p:custDataLst>
          </p:nvPr>
        </p:nvSpPr>
        <p:spPr>
          <a:xfrm rot="5400000" flipH="1">
            <a:off x="7276148" y="3203893"/>
            <a:ext cx="911225" cy="3873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 name="波形 6"/>
          <p:cNvSpPr/>
          <p:nvPr>
            <p:custDataLst>
              <p:tags r:id="rId14"/>
            </p:custDataLst>
          </p:nvPr>
        </p:nvSpPr>
        <p:spPr>
          <a:xfrm>
            <a:off x="6333808" y="4508183"/>
            <a:ext cx="1206000" cy="740410"/>
          </a:xfrm>
          <a:prstGeom prst="wav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等腰三角形 19"/>
          <p:cNvSpPr/>
          <p:nvPr>
            <p:custDataLst>
              <p:tags r:id="rId15"/>
            </p:custDataLst>
          </p:nvPr>
        </p:nvSpPr>
        <p:spPr>
          <a:xfrm rot="5400000" flipH="1">
            <a:off x="7276148" y="4684078"/>
            <a:ext cx="911225" cy="38735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8" name="文本框 57"/>
          <p:cNvSpPr txBox="1"/>
          <p:nvPr>
            <p:custDataLst>
              <p:tags r:id="rId16"/>
            </p:custDataLst>
          </p:nvPr>
        </p:nvSpPr>
        <p:spPr>
          <a:xfrm>
            <a:off x="689610" y="2345055"/>
            <a:ext cx="2586990" cy="911860"/>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accent1"/>
                </a:solidFill>
                <a:uFillTx/>
                <a:latin typeface="Microsoft YaHei Bold" panose="020B0503020204020204" charset="-122"/>
                <a:ea typeface="Microsoft YaHei Bold" panose="020B0503020204020204" charset="-122"/>
                <a:cs typeface="Microsoft YaHei Regular" panose="020B0503020204020204" charset="-122"/>
              </a:rPr>
              <a:t>了解砌体结构施工质量控制等级划分。</a:t>
            </a:r>
            <a:endParaRPr lang="zh-CN" altLang="en-US" b="1" spc="300">
              <a:solidFill>
                <a:schemeClr val="accent1"/>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37" name="文本框 36"/>
          <p:cNvSpPr txBox="1"/>
          <p:nvPr>
            <p:custDataLst>
              <p:tags r:id="rId17"/>
            </p:custDataLst>
          </p:nvPr>
        </p:nvSpPr>
        <p:spPr>
          <a:xfrm>
            <a:off x="673735" y="3825240"/>
            <a:ext cx="2586990" cy="438785"/>
          </a:xfrm>
          <a:prstGeom prst="rect">
            <a:avLst/>
          </a:prstGeom>
          <a:noFill/>
        </p:spPr>
        <p:txBody>
          <a:bodyPr wrap="square" bIns="0" rtlCol="0">
            <a:noAutofit/>
          </a:bodyPr>
          <a:p>
            <a:pPr marL="0" indent="0" algn="r">
              <a:lnSpc>
                <a:spcPct val="100000"/>
              </a:lnSpc>
              <a:spcBef>
                <a:spcPts val="0"/>
              </a:spcBef>
              <a:spcAft>
                <a:spcPts val="0"/>
              </a:spcAft>
              <a:buSzPct val="100000"/>
            </a:pPr>
            <a:r>
              <a:rPr lang="zh-CN" altLang="en-US" b="1" spc="300">
                <a:solidFill>
                  <a:schemeClr val="tx1">
                    <a:lumMod val="75000"/>
                    <a:lumOff val="25000"/>
                  </a:schemeClr>
                </a:solidFill>
                <a:uFillTx/>
                <a:latin typeface="Microsoft YaHei Bold" panose="020B0503020204020204" charset="-122"/>
                <a:ea typeface="Microsoft YaHei Bold" panose="020B0503020204020204" charset="-122"/>
                <a:cs typeface="Microsoft YaHei Regular" panose="020B0503020204020204" charset="-122"/>
              </a:rPr>
              <a:t>掌握砖砌体的质量标准和检验标准。</a:t>
            </a:r>
            <a:endParaRPr lang="zh-CN" altLang="en-US" b="1" spc="300">
              <a:solidFill>
                <a:schemeClr val="tx1">
                  <a:lumMod val="75000"/>
                  <a:lumOff val="25000"/>
                </a:schemeClr>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44" name="文本框 43"/>
          <p:cNvSpPr txBox="1"/>
          <p:nvPr>
            <p:custDataLst>
              <p:tags r:id="rId18"/>
            </p:custDataLst>
          </p:nvPr>
        </p:nvSpPr>
        <p:spPr>
          <a:xfrm flipH="1">
            <a:off x="8928100" y="3136265"/>
            <a:ext cx="2680970" cy="438785"/>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b="1" spc="300">
                <a:solidFill>
                  <a:schemeClr val="accent2"/>
                </a:solidFill>
                <a:uFillTx/>
                <a:latin typeface="Microsoft YaHei Bold" panose="020B0503020204020204" charset="-122"/>
                <a:ea typeface="Microsoft YaHei Bold" panose="020B0503020204020204" charset="-122"/>
                <a:cs typeface="Microsoft YaHei Regular" panose="020B0503020204020204" charset="-122"/>
              </a:rPr>
              <a:t>掌握砌体施工质量基本规定。</a:t>
            </a:r>
            <a:endParaRPr lang="zh-CN" altLang="en-US" b="1" spc="300">
              <a:solidFill>
                <a:schemeClr val="accent2"/>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47" name="文本框 46"/>
          <p:cNvSpPr txBox="1"/>
          <p:nvPr>
            <p:custDataLst>
              <p:tags r:id="rId19"/>
            </p:custDataLst>
          </p:nvPr>
        </p:nvSpPr>
        <p:spPr>
          <a:xfrm flipH="1">
            <a:off x="8928100" y="4527550"/>
            <a:ext cx="2680970" cy="672465"/>
          </a:xfrm>
          <a:prstGeom prst="rect">
            <a:avLst/>
          </a:prstGeom>
          <a:noFill/>
        </p:spPr>
        <p:txBody>
          <a:bodyPr wrap="square" bIns="0" rtlCol="0">
            <a:noAutofit/>
          </a:bodyPr>
          <a:p>
            <a:pPr marL="0" indent="0" algn="l">
              <a:lnSpc>
                <a:spcPct val="100000"/>
              </a:lnSpc>
              <a:spcBef>
                <a:spcPts val="0"/>
              </a:spcBef>
              <a:spcAft>
                <a:spcPts val="0"/>
              </a:spcAft>
              <a:buSzPct val="100000"/>
            </a:pPr>
            <a:r>
              <a:rPr lang="zh-CN" altLang="en-US" b="1" spc="300">
                <a:solidFill>
                  <a:srgbClr val="000000"/>
                </a:solidFill>
                <a:uFillTx/>
                <a:latin typeface="Microsoft YaHei Bold" panose="020B0503020204020204" charset="-122"/>
                <a:ea typeface="Microsoft YaHei Bold" panose="020B0503020204020204" charset="-122"/>
                <a:cs typeface="Microsoft YaHei Regular" panose="020B0503020204020204" charset="-122"/>
              </a:rPr>
              <a:t>质量检验影响着工程的安全性与使用性，引导学生树立正确的社会导向。</a:t>
            </a:r>
            <a:endParaRPr lang="zh-CN" altLang="en-US" b="1" spc="300">
              <a:solidFill>
                <a:srgbClr val="000000"/>
              </a:solidFill>
              <a:uFillTx/>
              <a:latin typeface="Microsoft YaHei Bold" panose="020B0503020204020204" charset="-122"/>
              <a:ea typeface="Microsoft YaHei Bold" panose="020B0503020204020204" charset="-122"/>
              <a:cs typeface="Microsoft YaHei Regular" panose="020B0503020204020204" charset="-122"/>
            </a:endParaRPr>
          </a:p>
        </p:txBody>
      </p:sp>
      <p:sp>
        <p:nvSpPr>
          <p:cNvPr id="54" name="文本框 53"/>
          <p:cNvSpPr txBox="1"/>
          <p:nvPr>
            <p:custDataLst>
              <p:tags r:id="rId20"/>
            </p:custDataLst>
          </p:nvPr>
        </p:nvSpPr>
        <p:spPr>
          <a:xfrm>
            <a:off x="4617403" y="2457768"/>
            <a:ext cx="372745" cy="398780"/>
          </a:xfrm>
          <a:prstGeom prst="rect">
            <a:avLst/>
          </a:prstGeom>
          <a:noFill/>
        </p:spPr>
        <p:txBody>
          <a:bodyPr wrap="square" rtlCol="0">
            <a:normAutofit/>
          </a:bodyPr>
          <a:p>
            <a:pPr algn="ctr"/>
            <a:r>
              <a:rPr lang="en-US" altLang="zh-CN" sz="2000" dirty="0">
                <a:solidFill>
                  <a:schemeClr val="bg2"/>
                </a:solidFill>
                <a:latin typeface="思源黑体 CN Bold" panose="020B0800000000000000" charset="-122"/>
                <a:ea typeface="思源黑体 CN Bold" panose="020B0800000000000000" charset="-122"/>
              </a:rPr>
              <a:t>1</a:t>
            </a:r>
            <a:endParaRPr lang="en-US" altLang="zh-CN" sz="2000" dirty="0">
              <a:solidFill>
                <a:schemeClr val="bg2"/>
              </a:solidFill>
              <a:latin typeface="思源黑体 CN Bold" panose="020B0800000000000000" charset="-122"/>
              <a:ea typeface="思源黑体 CN Bold" panose="020B0800000000000000" charset="-122"/>
            </a:endParaRPr>
          </a:p>
        </p:txBody>
      </p:sp>
      <p:sp>
        <p:nvSpPr>
          <p:cNvPr id="23" name="文本框 18"/>
          <p:cNvSpPr txBox="1"/>
          <p:nvPr>
            <p:custDataLst>
              <p:tags r:id="rId21"/>
            </p:custDataLst>
          </p:nvPr>
        </p:nvSpPr>
        <p:spPr>
          <a:xfrm>
            <a:off x="7165658" y="319817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2</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24" name="文本框 22"/>
          <p:cNvSpPr txBox="1"/>
          <p:nvPr>
            <p:custDataLst>
              <p:tags r:id="rId22"/>
            </p:custDataLst>
          </p:nvPr>
        </p:nvSpPr>
        <p:spPr>
          <a:xfrm>
            <a:off x="4618038" y="393858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3</a:t>
            </a:r>
            <a:endParaRPr lang="en-US" altLang="zh-CN" sz="2000">
              <a:solidFill>
                <a:srgbClr val="000000"/>
              </a:solidFill>
              <a:latin typeface="思源黑体 CN Bold" panose="020B0800000000000000" charset="-122"/>
              <a:ea typeface="思源黑体 CN Bold" panose="020B0800000000000000" charset="-122"/>
            </a:endParaRPr>
          </a:p>
        </p:txBody>
      </p:sp>
      <p:sp>
        <p:nvSpPr>
          <p:cNvPr id="25" name="文本框 23"/>
          <p:cNvSpPr txBox="1"/>
          <p:nvPr>
            <p:custDataLst>
              <p:tags r:id="rId23"/>
            </p:custDataLst>
          </p:nvPr>
        </p:nvSpPr>
        <p:spPr>
          <a:xfrm>
            <a:off x="7165658" y="4678998"/>
            <a:ext cx="372745" cy="398780"/>
          </a:xfrm>
          <a:prstGeom prst="rect">
            <a:avLst/>
          </a:prstGeom>
          <a:noFill/>
        </p:spPr>
        <p:txBody>
          <a:bodyPr wrap="square" rtlCol="0">
            <a:normAutofit/>
          </a:bodyPr>
          <a:p>
            <a:pPr algn="ctr"/>
            <a:r>
              <a:rPr lang="en-US" altLang="zh-CN" sz="2000">
                <a:solidFill>
                  <a:srgbClr val="000000"/>
                </a:solidFill>
                <a:latin typeface="思源黑体 CN Bold" panose="020B0800000000000000" charset="-122"/>
                <a:ea typeface="思源黑体 CN Bold" panose="020B0800000000000000" charset="-122"/>
              </a:rPr>
              <a:t>4</a:t>
            </a:r>
            <a:endParaRPr lang="en-US" altLang="zh-CN" sz="2000">
              <a:solidFill>
                <a:srgbClr val="000000"/>
              </a:solidFill>
              <a:latin typeface="思源黑体 CN Bold" panose="020B0800000000000000" charset="-122"/>
              <a:ea typeface="思源黑体 CN Bold" panose="020B0800000000000000" charset="-122"/>
            </a:endParaRPr>
          </a:p>
        </p:txBody>
      </p:sp>
      <p:cxnSp>
        <p:nvCxnSpPr>
          <p:cNvPr id="28" name="直接连接符 2"/>
          <p:cNvCxnSpPr/>
          <p:nvPr>
            <p:custDataLst>
              <p:tags r:id="rId24"/>
            </p:custDataLst>
          </p:nvPr>
        </p:nvCxnSpPr>
        <p:spPr>
          <a:xfrm>
            <a:off x="3351848" y="2657793"/>
            <a:ext cx="802005" cy="0"/>
          </a:xfrm>
          <a:prstGeom prst="line">
            <a:avLst/>
          </a:prstGeom>
          <a:ln>
            <a:solidFill>
              <a:schemeClr val="accent1"/>
            </a:solidFill>
          </a:ln>
        </p:spPr>
        <p:style>
          <a:lnRef idx="3">
            <a:schemeClr val="accent1"/>
          </a:lnRef>
          <a:fillRef idx="0">
            <a:schemeClr val="accent1"/>
          </a:fillRef>
          <a:effectRef idx="2">
            <a:schemeClr val="accent1"/>
          </a:effectRef>
          <a:fontRef idx="minor">
            <a:schemeClr val="tx1"/>
          </a:fontRef>
        </p:style>
      </p:cxnSp>
      <p:cxnSp>
        <p:nvCxnSpPr>
          <p:cNvPr id="29" name="直接连接符 27"/>
          <p:cNvCxnSpPr/>
          <p:nvPr>
            <p:custDataLst>
              <p:tags r:id="rId25"/>
            </p:custDataLst>
          </p:nvPr>
        </p:nvCxnSpPr>
        <p:spPr>
          <a:xfrm>
            <a:off x="3351848" y="4137978"/>
            <a:ext cx="802005" cy="0"/>
          </a:xfrm>
          <a:prstGeom prst="line">
            <a:avLst/>
          </a:prstGeom>
          <a:ln>
            <a:solidFill>
              <a:schemeClr val="accent3"/>
            </a:solidFill>
          </a:ln>
        </p:spPr>
        <p:style>
          <a:lnRef idx="3">
            <a:schemeClr val="accent1"/>
          </a:lnRef>
          <a:fillRef idx="0">
            <a:schemeClr val="accent1"/>
          </a:fillRef>
          <a:effectRef idx="2">
            <a:schemeClr val="accent1"/>
          </a:effectRef>
          <a:fontRef idx="minor">
            <a:schemeClr val="tx1"/>
          </a:fontRef>
        </p:style>
      </p:cxnSp>
      <p:cxnSp>
        <p:nvCxnSpPr>
          <p:cNvPr id="30" name="直接连接符 29"/>
          <p:cNvCxnSpPr/>
          <p:nvPr>
            <p:custDataLst>
              <p:tags r:id="rId26"/>
            </p:custDataLst>
          </p:nvPr>
        </p:nvCxnSpPr>
        <p:spPr>
          <a:xfrm>
            <a:off x="8025448" y="3397568"/>
            <a:ext cx="802005" cy="0"/>
          </a:xfrm>
          <a:prstGeom prst="line">
            <a:avLst/>
          </a:prstGeom>
          <a:ln>
            <a:solidFill>
              <a:schemeClr val="accent2"/>
            </a:solidFill>
          </a:ln>
        </p:spPr>
        <p:style>
          <a:lnRef idx="3">
            <a:schemeClr val="accent1"/>
          </a:lnRef>
          <a:fillRef idx="0">
            <a:schemeClr val="accent1"/>
          </a:fillRef>
          <a:effectRef idx="2">
            <a:schemeClr val="accent1"/>
          </a:effectRef>
          <a:fontRef idx="minor">
            <a:schemeClr val="tx1"/>
          </a:fontRef>
        </p:style>
      </p:cxnSp>
      <p:cxnSp>
        <p:nvCxnSpPr>
          <p:cNvPr id="31" name="直接连接符 30"/>
          <p:cNvCxnSpPr/>
          <p:nvPr>
            <p:custDataLst>
              <p:tags r:id="rId27"/>
            </p:custDataLst>
          </p:nvPr>
        </p:nvCxnSpPr>
        <p:spPr>
          <a:xfrm>
            <a:off x="8025448" y="4877753"/>
            <a:ext cx="802005" cy="0"/>
          </a:xfrm>
          <a:prstGeom prst="line">
            <a:avLst/>
          </a:prstGeom>
          <a:ln>
            <a:solidFill>
              <a:schemeClr val="accent4"/>
            </a:solidFill>
          </a:ln>
        </p:spPr>
        <p:style>
          <a:lnRef idx="3">
            <a:schemeClr val="accent1"/>
          </a:lnRef>
          <a:fillRef idx="0">
            <a:schemeClr val="accent1"/>
          </a:fillRef>
          <a:effectRef idx="2">
            <a:schemeClr val="accent1"/>
          </a:effectRef>
          <a:fontRef idx="minor">
            <a:schemeClr val="tx1"/>
          </a:fontRef>
        </p:style>
      </p:cxnSp>
      <p:pic>
        <p:nvPicPr>
          <p:cNvPr id="34" name="图片 33" descr="32313538333630393b32313538333731393bcbd1cbf7bfceb3cc"/>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553461" y="2784793"/>
            <a:ext cx="398780" cy="398780"/>
          </a:xfrm>
          <a:prstGeom prst="rect">
            <a:avLst/>
          </a:prstGeom>
        </p:spPr>
      </p:pic>
      <p:pic>
        <p:nvPicPr>
          <p:cNvPr id="35" name="图片 34" descr="32313538333630393b32313538333730393bbed9cad6cce1cec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553461" y="4264978"/>
            <a:ext cx="398780" cy="398780"/>
          </a:xfrm>
          <a:prstGeom prst="rect">
            <a:avLst/>
          </a:prstGeom>
        </p:spPr>
      </p:pic>
      <p:pic>
        <p:nvPicPr>
          <p:cNvPr id="39" name="图片 38" descr="32313538333630393b32313538333731363bd1a7cfb0d0a1d7e9"/>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230871" y="5009198"/>
            <a:ext cx="391160" cy="391160"/>
          </a:xfrm>
          <a:prstGeom prst="rect">
            <a:avLst/>
          </a:prstGeom>
        </p:spPr>
      </p:pic>
      <p:pic>
        <p:nvPicPr>
          <p:cNvPr id="40" name="图片 39" descr="32313538333630393b32313538333731353bd1a7cfb0d6facad6"/>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8227061" y="3525203"/>
            <a:ext cx="398780" cy="398780"/>
          </a:xfrm>
          <a:prstGeom prst="rect">
            <a:avLst/>
          </a:prstGeom>
        </p:spPr>
      </p:pic>
    </p:spTree>
    <p:custDataLst>
      <p:tags r:id="rId4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一、砖基础构造</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750472" y="820258"/>
            <a:ext cx="10261548" cy="2346283"/>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普通砖基础由墙基和大放脚两部分组成。墙基与墙身同厚，大放脚即墙基下面的扩大部分，有</a:t>
            </a:r>
            <a:r>
              <a:rPr lang="zh-CN" altLang="en-US" sz="2000" dirty="0">
                <a:solidFill>
                  <a:srgbClr val="FF0000"/>
                </a:solidFill>
                <a:latin typeface="微软雅黑" panose="020B0503020204020204" pitchFamily="34" charset="-122"/>
                <a:ea typeface="微软雅黑" panose="020B0503020204020204" pitchFamily="34" charset="-122"/>
              </a:rPr>
              <a:t>等高式</a:t>
            </a:r>
            <a:r>
              <a:rPr lang="zh-CN" altLang="en-US" sz="2000" dirty="0">
                <a:solidFill>
                  <a:srgbClr val="231916"/>
                </a:solidFill>
                <a:latin typeface="微软雅黑" panose="020B0503020204020204" pitchFamily="34" charset="-122"/>
                <a:ea typeface="微软雅黑" panose="020B0503020204020204" pitchFamily="34" charset="-122"/>
              </a:rPr>
              <a:t>和</a:t>
            </a:r>
            <a:r>
              <a:rPr lang="zh-CN" altLang="en-US" sz="2000" dirty="0">
                <a:solidFill>
                  <a:srgbClr val="FF0000"/>
                </a:solidFill>
                <a:latin typeface="微软雅黑" panose="020B0503020204020204" pitchFamily="34" charset="-122"/>
                <a:ea typeface="微软雅黑" panose="020B0503020204020204" pitchFamily="34" charset="-122"/>
              </a:rPr>
              <a:t>间隔式</a:t>
            </a:r>
            <a:r>
              <a:rPr lang="zh-CN" altLang="en-US" sz="2000" dirty="0">
                <a:solidFill>
                  <a:srgbClr val="231916"/>
                </a:solidFill>
                <a:latin typeface="微软雅黑" panose="020B0503020204020204" pitchFamily="34" charset="-122"/>
                <a:ea typeface="微软雅黑" panose="020B0503020204020204" pitchFamily="34" charset="-122"/>
              </a:rPr>
              <a:t>两种。</a:t>
            </a:r>
            <a:endParaRPr lang="en-US" altLang="zh-CN" sz="2000" dirty="0">
              <a:solidFill>
                <a:srgbClr val="231916"/>
              </a:solidFill>
              <a:latin typeface="微软雅黑" panose="020B0503020204020204" pitchFamily="34" charset="-122"/>
              <a:ea typeface="微软雅黑" panose="020B0503020204020204" pitchFamily="34" charset="-122"/>
            </a:endParaRPr>
          </a:p>
          <a:p>
            <a:pPr marL="342900" indent="-342900" algn="just">
              <a:lnSpc>
                <a:spcPct val="150000"/>
              </a:lnSpc>
              <a:buFont typeface="Arial" panose="020B0604020202020204" pitchFamily="34" charset="0"/>
              <a:buChar char="•"/>
            </a:pPr>
            <a:r>
              <a:rPr lang="zh-CN" altLang="en-US" sz="2000" dirty="0">
                <a:solidFill>
                  <a:srgbClr val="231916"/>
                </a:solidFill>
                <a:latin typeface="微软雅黑" panose="020B0503020204020204" pitchFamily="34" charset="-122"/>
                <a:ea typeface="微软雅黑" panose="020B0503020204020204" pitchFamily="34" charset="-122"/>
              </a:rPr>
              <a:t>大放脚各皮的宽度应为 </a:t>
            </a:r>
            <a:r>
              <a:rPr lang="en-US" altLang="zh-CN" sz="2000" dirty="0">
                <a:solidFill>
                  <a:srgbClr val="231916"/>
                </a:solidFill>
                <a:latin typeface="微软雅黑" panose="020B0503020204020204" pitchFamily="34" charset="-122"/>
                <a:ea typeface="微软雅黑" panose="020B0503020204020204" pitchFamily="34" charset="-122"/>
              </a:rPr>
              <a:t>1/2 </a:t>
            </a:r>
            <a:r>
              <a:rPr lang="zh-CN" altLang="en-US" sz="2000" dirty="0">
                <a:solidFill>
                  <a:srgbClr val="231916"/>
                </a:solidFill>
                <a:latin typeface="微软雅黑" panose="020B0503020204020204" pitchFamily="34" charset="-122"/>
                <a:ea typeface="微软雅黑" panose="020B0503020204020204" pitchFamily="34" charset="-122"/>
              </a:rPr>
              <a:t>砖长的整倍数（包括灰缝）。垫层一般用灰土、碎砖三合土或混凝土等。在墙基顶面应设防潮层，防潮层宜用 </a:t>
            </a:r>
            <a:r>
              <a:rPr lang="en-US" altLang="zh-CN" sz="2000" dirty="0">
                <a:solidFill>
                  <a:srgbClr val="231916"/>
                </a:solidFill>
                <a:latin typeface="微软雅黑" panose="020B0503020204020204" pitchFamily="34" charset="-122"/>
                <a:ea typeface="微软雅黑" panose="020B0503020204020204" pitchFamily="34" charset="-122"/>
              </a:rPr>
              <a:t>1∶2.5</a:t>
            </a:r>
            <a:r>
              <a:rPr lang="zh-CN" altLang="en-US" sz="2000" dirty="0">
                <a:solidFill>
                  <a:srgbClr val="231916"/>
                </a:solidFill>
                <a:latin typeface="微软雅黑" panose="020B0503020204020204" pitchFamily="34" charset="-122"/>
                <a:ea typeface="微软雅黑" panose="020B0503020204020204" pitchFamily="34" charset="-122"/>
              </a:rPr>
              <a:t>（质量比）水泥砂浆加适量防水剂铺设，其厚度一般为 </a:t>
            </a:r>
            <a:r>
              <a:rPr lang="en-US" altLang="zh-CN" sz="2000" dirty="0">
                <a:solidFill>
                  <a:srgbClr val="231916"/>
                </a:solidFill>
                <a:latin typeface="微软雅黑" panose="020B0503020204020204" pitchFamily="34" charset="-122"/>
                <a:ea typeface="微软雅黑" panose="020B0503020204020204" pitchFamily="34" charset="-122"/>
              </a:rPr>
              <a:t>20mm</a:t>
            </a:r>
            <a:r>
              <a:rPr lang="zh-CN" altLang="en-US" sz="2000" dirty="0">
                <a:solidFill>
                  <a:srgbClr val="231916"/>
                </a:solidFill>
                <a:latin typeface="微软雅黑" panose="020B0503020204020204" pitchFamily="34" charset="-122"/>
                <a:ea typeface="微软雅黑" panose="020B0503020204020204" pitchFamily="34" charset="-122"/>
              </a:rPr>
              <a:t>，位置在底层室内地面以下 </a:t>
            </a:r>
            <a:r>
              <a:rPr lang="en-US" altLang="zh-CN" sz="2000" dirty="0">
                <a:solidFill>
                  <a:srgbClr val="231916"/>
                </a:solidFill>
                <a:latin typeface="微软雅黑" panose="020B0503020204020204" pitchFamily="34" charset="-122"/>
                <a:ea typeface="微软雅黑" panose="020B0503020204020204" pitchFamily="34" charset="-122"/>
              </a:rPr>
              <a:t>60mm </a:t>
            </a:r>
            <a:r>
              <a:rPr lang="zh-CN" altLang="en-US" sz="2000" dirty="0">
                <a:solidFill>
                  <a:srgbClr val="231916"/>
                </a:solidFill>
                <a:latin typeface="微软雅黑" panose="020B0503020204020204" pitchFamily="34" charset="-122"/>
                <a:ea typeface="微软雅黑" panose="020B0503020204020204" pitchFamily="34" charset="-122"/>
              </a:rPr>
              <a:t>处。</a:t>
            </a:r>
            <a:endParaRPr lang="zh-CN" altLang="en-US" sz="2000" dirty="0">
              <a:solidFill>
                <a:srgbClr val="231916"/>
              </a:solidFill>
              <a:latin typeface="微软雅黑" panose="020B0503020204020204" pitchFamily="34" charset="-122"/>
              <a:ea typeface="微软雅黑" panose="020B0503020204020204" pitchFamily="34" charset="-122"/>
            </a:endParaRPr>
          </a:p>
        </p:txBody>
      </p:sp>
      <p:sp>
        <p:nvSpPr>
          <p:cNvPr id="29" name="菱形 28"/>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1" name="菱形 30"/>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4" name="菱形 33"/>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5" name="菱形 34"/>
          <p:cNvSpPr/>
          <p:nvPr>
            <p:custDataLst>
              <p:tags r:id="rId4"/>
            </p:custDataLst>
          </p:nvPr>
        </p:nvSpPr>
        <p:spPr>
          <a:xfrm rot="1141073">
            <a:off x="769092" y="619371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6" name="菱形 35"/>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3" name="图片 2"/>
          <p:cNvPicPr>
            <a:picLocks noChangeAspect="1"/>
          </p:cNvPicPr>
          <p:nvPr/>
        </p:nvPicPr>
        <p:blipFill>
          <a:blip r:embed="rId6">
            <a:clrChange>
              <a:clrFrom>
                <a:srgbClr val="FFFFFF"/>
              </a:clrFrom>
              <a:clrTo>
                <a:srgbClr val="FFFFFF">
                  <a:alpha val="0"/>
                </a:srgbClr>
              </a:clrTo>
            </a:clrChange>
          </a:blip>
          <a:stretch>
            <a:fillRect/>
          </a:stretch>
        </p:blipFill>
        <p:spPr>
          <a:xfrm>
            <a:off x="3799557" y="3098923"/>
            <a:ext cx="4163378" cy="3605454"/>
          </a:xfrm>
          <a:prstGeom prst="rect">
            <a:avLst/>
          </a:prstGeom>
        </p:spPr>
      </p:pic>
      <p:sp>
        <p:nvSpPr>
          <p:cNvPr id="4" name="矩形 3"/>
          <p:cNvSpPr/>
          <p:nvPr/>
        </p:nvSpPr>
        <p:spPr>
          <a:xfrm>
            <a:off x="1452597" y="4187243"/>
            <a:ext cx="2282288" cy="923330"/>
          </a:xfrm>
          <a:prstGeom prst="rect">
            <a:avLst/>
          </a:prstGeom>
          <a:ln>
            <a:solidFill>
              <a:schemeClr val="accent1">
                <a:lumMod val="60000"/>
                <a:lumOff val="40000"/>
              </a:schemeClr>
            </a:solidFill>
          </a:ln>
        </p:spPr>
        <p:txBody>
          <a:bodyPr wrap="square">
            <a:spAutoFit/>
          </a:bodyPr>
          <a:lstStyle/>
          <a:p>
            <a:r>
              <a:rPr lang="zh-CN" altLang="en-US" dirty="0">
                <a:solidFill>
                  <a:srgbClr val="231916"/>
                </a:solidFill>
                <a:latin typeface="微软雅黑" panose="020B0503020204020204" pitchFamily="34" charset="-122"/>
                <a:ea typeface="微软雅黑" panose="020B0503020204020204" pitchFamily="34" charset="-122"/>
              </a:rPr>
              <a:t>等高式大放脚是两皮一收，每收一次两边各收进 </a:t>
            </a:r>
            <a:r>
              <a:rPr lang="en-US" altLang="zh-CN" dirty="0">
                <a:solidFill>
                  <a:srgbClr val="231916"/>
                </a:solidFill>
                <a:latin typeface="微软雅黑" panose="020B0503020204020204" pitchFamily="34" charset="-122"/>
                <a:ea typeface="微软雅黑" panose="020B0503020204020204" pitchFamily="34" charset="-122"/>
              </a:rPr>
              <a:t>1/4</a:t>
            </a:r>
            <a:r>
              <a:rPr lang="zh-CN" altLang="en-US" dirty="0">
                <a:solidFill>
                  <a:srgbClr val="231916"/>
                </a:solidFill>
                <a:latin typeface="微软雅黑" panose="020B0503020204020204" pitchFamily="34" charset="-122"/>
                <a:ea typeface="微软雅黑" panose="020B0503020204020204" pitchFamily="34" charset="-122"/>
              </a:rPr>
              <a:t>砖长</a:t>
            </a:r>
            <a:endParaRPr lang="zh-CN" altLang="en-US" dirty="0"/>
          </a:p>
        </p:txBody>
      </p:sp>
      <p:sp>
        <p:nvSpPr>
          <p:cNvPr id="5" name="矩形 4"/>
          <p:cNvSpPr/>
          <p:nvPr/>
        </p:nvSpPr>
        <p:spPr>
          <a:xfrm>
            <a:off x="7962935" y="4060227"/>
            <a:ext cx="2346960" cy="1200329"/>
          </a:xfrm>
          <a:prstGeom prst="rect">
            <a:avLst/>
          </a:prstGeom>
          <a:ln>
            <a:solidFill>
              <a:schemeClr val="accent1">
                <a:lumMod val="60000"/>
                <a:lumOff val="40000"/>
              </a:schemeClr>
            </a:solidFill>
          </a:ln>
        </p:spPr>
        <p:txBody>
          <a:bodyPr wrap="square">
            <a:spAutoFit/>
          </a:bodyPr>
          <a:lstStyle/>
          <a:p>
            <a:r>
              <a:rPr lang="zh-CN" altLang="en-US" dirty="0">
                <a:solidFill>
                  <a:srgbClr val="231916"/>
                </a:solidFill>
                <a:latin typeface="微软雅黑" panose="020B0503020204020204" pitchFamily="34" charset="-122"/>
                <a:ea typeface="微软雅黑" panose="020B0503020204020204" pitchFamily="34" charset="-122"/>
              </a:rPr>
              <a:t>间隔式大放脚是两皮一收与一皮一收相间隔，每收一次两边各收进 </a:t>
            </a:r>
            <a:r>
              <a:rPr lang="en-US" altLang="zh-CN" dirty="0">
                <a:solidFill>
                  <a:srgbClr val="231916"/>
                </a:solidFill>
                <a:latin typeface="微软雅黑" panose="020B0503020204020204" pitchFamily="34" charset="-122"/>
                <a:ea typeface="微软雅黑" panose="020B0503020204020204" pitchFamily="34" charset="-122"/>
              </a:rPr>
              <a:t>1/4 </a:t>
            </a:r>
            <a:r>
              <a:rPr lang="zh-CN" altLang="en-US" dirty="0">
                <a:solidFill>
                  <a:srgbClr val="231916"/>
                </a:solidFill>
                <a:latin typeface="微软雅黑" panose="020B0503020204020204" pitchFamily="34" charset="-122"/>
                <a:ea typeface="微软雅黑" panose="020B0503020204020204" pitchFamily="34" charset="-122"/>
              </a:rPr>
              <a:t>砖长</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一、砌体结构施工质量控制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13349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（一）砌体施工质量控制等级</a:t>
            </a:r>
            <a:endParaRPr lang="zh-CN" altLang="en-US" sz="2000" b="1" dirty="0">
              <a:solidFill>
                <a:schemeClr val="accent6"/>
              </a:solidFill>
              <a:latin typeface="Microsoft YaHei Bold" panose="020B0503020204020204" charset="-122"/>
              <a:ea typeface="Microsoft YaHei Bold" panose="020B0503020204020204" charset="-122"/>
            </a:endParaRPr>
          </a:p>
        </p:txBody>
      </p:sp>
      <p:sp>
        <p:nvSpPr>
          <p:cNvPr id="3" name="矩形 2"/>
          <p:cNvSpPr/>
          <p:nvPr/>
        </p:nvSpPr>
        <p:spPr>
          <a:xfrm>
            <a:off x="696236" y="2163637"/>
            <a:ext cx="10800000" cy="1938020"/>
          </a:xfrm>
          <a:prstGeom prst="rect">
            <a:avLst/>
          </a:prstGeom>
        </p:spPr>
        <p:txBody>
          <a:bodyPr wrap="square">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建筑工程的砖、石、混凝土小型空心砌块、蒸压加气混凝土砌块等砌体的施工质量控制和验收应严格按照《砌体结构工程施工质量验收规范》（GB 50203—2011）的要求执行。</a:t>
            </a:r>
            <a:endParaRPr lang="zh-CN" altLang="en-US" sz="2000" dirty="0">
              <a:solidFill>
                <a:schemeClr val="tx1"/>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在验收规范中，施工水平按质量监督人员、砂浆强度试验及搅拌、砌筑工人技术熟练程度等情况将砌体施工质量控制等级分为三级，如表 2-12 所示。</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4"/>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一、砌体结构施工质量控制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8"/>
          <a:stretch>
            <a:fillRect/>
          </a:stretch>
        </p:blipFill>
        <p:spPr>
          <a:xfrm>
            <a:off x="989330" y="993775"/>
            <a:ext cx="10213340" cy="5474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一、砌体结构施工质量控制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13349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（二）砌体施工质量基本规定</a:t>
            </a:r>
            <a:endParaRPr lang="zh-CN" altLang="en-US" sz="2000" b="1" dirty="0">
              <a:solidFill>
                <a:schemeClr val="accent6"/>
              </a:solidFill>
              <a:latin typeface="Microsoft YaHei Bold" panose="020B0503020204020204" charset="-122"/>
              <a:ea typeface="Microsoft YaHei Bold" panose="020B0503020204020204" charset="-122"/>
            </a:endParaRPr>
          </a:p>
        </p:txBody>
      </p:sp>
      <p:sp>
        <p:nvSpPr>
          <p:cNvPr id="3" name="矩形 2"/>
          <p:cNvSpPr/>
          <p:nvPr/>
        </p:nvSpPr>
        <p:spPr>
          <a:xfrm>
            <a:off x="696236" y="2163637"/>
            <a:ext cx="10800000" cy="3322955"/>
          </a:xfrm>
          <a:prstGeom prst="rect">
            <a:avLst/>
          </a:prstGeom>
        </p:spPr>
        <p:txBody>
          <a:bodyPr wrap="square">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1. 施工工艺的基本要求</a:t>
            </a:r>
            <a:endParaRPr lang="zh-CN" altLang="en-US" sz="2000" dirty="0">
              <a:solidFill>
                <a:schemeClr val="tx1"/>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1）基础砌筑。基础高低台的合理搭接，对保证基础砌体的整体性至关重要。从受力角度考虑，基础扩大部分的高度与荷载、地耐力等有关。对有高低台的基础，应从低处砌起，在设计无要求时，高低台的搭接长度不应小于基础扩大部分的高度。</a:t>
            </a:r>
            <a:endParaRPr lang="zh-CN" altLang="en-US" sz="2000" dirty="0">
              <a:solidFill>
                <a:schemeClr val="tx1"/>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（2）墙体砌筑。为了保证墙体的整体性，提高砌体结构的抗震能力，砌体的转角处和交接处应同时砌筑，如不能同时砌筑，应留斜槎；砌体的交接处如不能同时砌筑，可留直槎。均应做好接槎处。</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一、砌体结构施工质量控制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11063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（二）砌体施工质量基本规定</a:t>
            </a:r>
            <a:endParaRPr lang="zh-CN" altLang="en-US" sz="2000" b="1" dirty="0">
              <a:solidFill>
                <a:schemeClr val="accent6"/>
              </a:solidFill>
              <a:latin typeface="Microsoft YaHei Bold" panose="020B0503020204020204" charset="-122"/>
              <a:ea typeface="Microsoft YaHei Bold" panose="020B0503020204020204" charset="-122"/>
            </a:endParaRPr>
          </a:p>
        </p:txBody>
      </p:sp>
      <p:sp>
        <p:nvSpPr>
          <p:cNvPr id="3" name="矩形 2"/>
          <p:cNvSpPr/>
          <p:nvPr/>
        </p:nvSpPr>
        <p:spPr>
          <a:xfrm>
            <a:off x="696236" y="1858837"/>
            <a:ext cx="10800000" cy="4707890"/>
          </a:xfrm>
          <a:prstGeom prst="rect">
            <a:avLst/>
          </a:prstGeom>
        </p:spPr>
        <p:txBody>
          <a:bodyPr wrap="square">
            <a:spAutoFit/>
          </a:bodyPr>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2. 砌筑材料的要求及检验</a:t>
            </a:r>
            <a:endParaRPr lang="zh-CN" altLang="en-US" sz="2000" dirty="0">
              <a:solidFill>
                <a:schemeClr val="tx1"/>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1）对砂浆的要求。在砌体工程施工时，应用合格的材料才可能砌筑出符合质量要求的工程。使用的材料必须具有材料的产品合格证书和产品性能检测报告。对砌体质量有显著影响的块材、水泥、钢筋、外加剂等主要材料在进入施工现场后应进行主要性能的复检，合格后方可使用。</a:t>
            </a:r>
            <a:endParaRPr lang="zh-CN" altLang="en-US" sz="2000" dirty="0">
              <a:solidFill>
                <a:schemeClr val="tx1"/>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solidFill>
                <a:latin typeface="微软雅黑" panose="020B0503020204020204" pitchFamily="34" charset="-122"/>
                <a:ea typeface="微软雅黑" panose="020B0503020204020204" pitchFamily="34" charset="-122"/>
              </a:rPr>
              <a:t>（2）砌筑材料的检验。同一验收批砌筑砂浆试块抗压强度平均值必须大于或等于设计强度等所对应的立方体抗压强度；同一验收批砂浆试块抗压强度的最小一组平均值必须大于或等于设计强度等级所对应的立方体抗压强度的 0.75 倍。砌筑砂浆的验收批，同一类型、强度等级的砂浆试块应不少于 3 组。当同一验收批只有一组试块时，该组试块抗压强度的平均值必须大于或等于设计强度等级所对应的立方体抗压强度。</a:t>
            </a:r>
            <a:endParaRPr lang="zh-CN" altLang="en-US" sz="20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5"/>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6"/>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7"/>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4500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一、砌体结构施工质量控制</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0" name="任意多边形 9"/>
          <p:cNvSpPr/>
          <p:nvPr>
            <p:custDataLst>
              <p:tags r:id="rId8"/>
            </p:custDataLst>
          </p:nvPr>
        </p:nvSpPr>
        <p:spPr>
          <a:xfrm>
            <a:off x="0" y="2771775"/>
            <a:ext cx="2621915" cy="16198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solidFill>
            <a:srgbClr val="8F7FF0"/>
          </a:solidFill>
          <a:ln>
            <a:noFill/>
          </a:ln>
          <a:effec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sp>
        <p:nvSpPr>
          <p:cNvPr id="12" name="椭圆 11"/>
          <p:cNvSpPr/>
          <p:nvPr>
            <p:custDataLst>
              <p:tags r:id="rId9"/>
            </p:custDataLst>
          </p:nvPr>
        </p:nvSpPr>
        <p:spPr>
          <a:xfrm>
            <a:off x="1315085" y="3010535"/>
            <a:ext cx="1143000" cy="1143000"/>
          </a:xfrm>
          <a:prstGeom prst="ellipse">
            <a:avLst/>
          </a:prstGeom>
          <a:solidFill>
            <a:srgbClr val="FFFFFF"/>
          </a:solidFill>
          <a:ln>
            <a:noFill/>
          </a:ln>
          <a:effectLst>
            <a:outerShdw blurRad="63500" sx="102000" sy="102000" algn="ctr" rotWithShape="0">
              <a:srgbClr val="FFFFFF">
                <a:lumMod val="8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80" name="任意多边形 79"/>
          <p:cNvSpPr/>
          <p:nvPr>
            <p:custDataLst>
              <p:tags r:id="rId10"/>
            </p:custDataLst>
          </p:nvPr>
        </p:nvSpPr>
        <p:spPr>
          <a:xfrm>
            <a:off x="0" y="2724150"/>
            <a:ext cx="2719070" cy="17157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4129" h="2551">
                <a:moveTo>
                  <a:pt x="0" y="0"/>
                </a:moveTo>
                <a:lnTo>
                  <a:pt x="2854" y="0"/>
                </a:lnTo>
                <a:lnTo>
                  <a:pt x="2888" y="0"/>
                </a:lnTo>
                <a:lnTo>
                  <a:pt x="2888" y="0"/>
                </a:lnTo>
                <a:lnTo>
                  <a:pt x="2919" y="2"/>
                </a:lnTo>
                <a:cubicBezTo>
                  <a:pt x="3593" y="36"/>
                  <a:pt x="4129" y="593"/>
                  <a:pt x="4129" y="1276"/>
                </a:cubicBezTo>
                <a:cubicBezTo>
                  <a:pt x="4129" y="1958"/>
                  <a:pt x="3593" y="2515"/>
                  <a:pt x="2919" y="2549"/>
                </a:cubicBezTo>
                <a:lnTo>
                  <a:pt x="2888" y="2551"/>
                </a:lnTo>
                <a:lnTo>
                  <a:pt x="2888" y="2551"/>
                </a:lnTo>
                <a:lnTo>
                  <a:pt x="2854" y="2551"/>
                </a:lnTo>
                <a:lnTo>
                  <a:pt x="0" y="2551"/>
                </a:lnTo>
                <a:lnTo>
                  <a:pt x="0" y="0"/>
                </a:lnTo>
                <a:close/>
              </a:path>
            </a:pathLst>
          </a:custGeom>
          <a:noFill/>
          <a:ln w="25400">
            <a:solidFill>
              <a:srgbClr val="8F7FF0"/>
            </a:solidFill>
            <a:prstDash val="lgDash"/>
          </a:ln>
          <a:effectLst>
            <a:outerShdw blurRad="63500" sx="102000" sy="102000" algn="ctr" rotWithShape="0">
              <a:srgbClr val="FFFFFF">
                <a:lumMod val="65000"/>
                <a:alpha val="40000"/>
              </a:srgbClr>
            </a:outerShdw>
          </a:effectLst>
          <a:extLst>
            <a:ext uri="{909E8E84-426E-40DD-AFC4-6F175D3DCCD1}">
              <a14:hiddenFill xmlns:a14="http://schemas.microsoft.com/office/drawing/2010/main">
                <a:solidFill>
                  <a:srgbClr val="6963ED"/>
                </a:solidFill>
              </a14:hiddenFill>
            </a:ext>
          </a:extLst>
        </p:spPr>
        <p:style>
          <a:lnRef idx="2">
            <a:srgbClr val="6963ED">
              <a:shade val="50000"/>
            </a:srgbClr>
          </a:lnRef>
          <a:fillRef idx="1">
            <a:srgbClr val="6963ED"/>
          </a:fillRef>
          <a:effectRef idx="0">
            <a:srgbClr val="6963ED"/>
          </a:effectRef>
          <a:fontRef idx="minor">
            <a:srgbClr val="FFFFFF"/>
          </a:fontRef>
        </p:style>
        <p:txBody>
          <a:bodyPr wrap="square" rtlCol="0" anchor="ctr">
            <a:noAutofit/>
          </a:bodyPr>
          <a:p>
            <a:pPr algn="ctr"/>
            <a:endParaRPr lang="zh-CN" altLang="en-US">
              <a:solidFill>
                <a:srgbClr val="FFFFFF"/>
              </a:solidFill>
            </a:endParaRPr>
          </a:p>
        </p:txBody>
      </p:sp>
      <p:pic>
        <p:nvPicPr>
          <p:cNvPr id="90" name="图片 89" descr="31393935333132383b31393939333930313bbcbccaf5b1a8b1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501140" y="3195955"/>
            <a:ext cx="771525" cy="771525"/>
          </a:xfrm>
          <a:prstGeom prst="rect">
            <a:avLst/>
          </a:prstGeom>
        </p:spPr>
      </p:pic>
      <p:pic>
        <p:nvPicPr>
          <p:cNvPr id="14" name="图片 13" descr="图片1"/>
          <p:cNvPicPr>
            <a:picLocks noChangeAspect="1"/>
          </p:cNvPicPr>
          <p:nvPr>
            <p:custDataLst>
              <p:tags r:id="rId14"/>
            </p:custDataLst>
          </p:nvPr>
        </p:nvPicPr>
        <p:blipFill>
          <a:blip r:embed="rId15"/>
          <a:stretch>
            <a:fillRect/>
          </a:stretch>
        </p:blipFill>
        <p:spPr>
          <a:xfrm>
            <a:off x="1479550" y="1356360"/>
            <a:ext cx="1959610" cy="4144645"/>
          </a:xfrm>
          <a:prstGeom prst="rect">
            <a:avLst/>
          </a:prstGeom>
        </p:spPr>
      </p:pic>
      <p:cxnSp>
        <p:nvCxnSpPr>
          <p:cNvPr id="81" name="肘形连接符 80"/>
          <p:cNvCxnSpPr/>
          <p:nvPr>
            <p:custDataLst>
              <p:tags r:id="rId16"/>
            </p:custDataLst>
          </p:nvPr>
        </p:nvCxnSpPr>
        <p:spPr>
          <a:xfrm>
            <a:off x="5937885" y="2410460"/>
            <a:ext cx="5537835" cy="777240"/>
          </a:xfrm>
          <a:prstGeom prst="bentConnector3">
            <a:avLst>
              <a:gd name="adj1" fmla="val 8038"/>
            </a:avLst>
          </a:prstGeom>
          <a:ln w="25400">
            <a:solidFill>
              <a:srgbClr val="FDE014"/>
            </a:solidFill>
            <a:prstDash val="dash"/>
            <a:tailEnd type="oval"/>
          </a:ln>
        </p:spPr>
        <p:style>
          <a:lnRef idx="1">
            <a:srgbClr val="6963ED"/>
          </a:lnRef>
          <a:fillRef idx="0">
            <a:srgbClr val="6963ED"/>
          </a:fillRef>
          <a:effectRef idx="0">
            <a:srgbClr val="6963ED"/>
          </a:effectRef>
          <a:fontRef idx="minor">
            <a:srgbClr val="000000"/>
          </a:fontRef>
        </p:style>
      </p:cxnSp>
      <p:cxnSp>
        <p:nvCxnSpPr>
          <p:cNvPr id="86" name="肘形连接符 85"/>
          <p:cNvCxnSpPr/>
          <p:nvPr>
            <p:custDataLst>
              <p:tags r:id="rId17"/>
            </p:custDataLst>
          </p:nvPr>
        </p:nvCxnSpPr>
        <p:spPr>
          <a:xfrm>
            <a:off x="5937885" y="4853305"/>
            <a:ext cx="5547995" cy="190500"/>
          </a:xfrm>
          <a:prstGeom prst="bentConnector3">
            <a:avLst>
              <a:gd name="adj1" fmla="val 8130"/>
            </a:avLst>
          </a:prstGeom>
          <a:ln w="25400">
            <a:solidFill>
              <a:srgbClr val="6963ED"/>
            </a:solidFill>
            <a:prstDash val="dash"/>
            <a:tailEnd type="oval"/>
          </a:ln>
        </p:spPr>
        <p:style>
          <a:lnRef idx="1">
            <a:srgbClr val="6963ED"/>
          </a:lnRef>
          <a:fillRef idx="0">
            <a:srgbClr val="6963ED"/>
          </a:fillRef>
          <a:effectRef idx="0">
            <a:srgbClr val="6963ED"/>
          </a:effectRef>
          <a:fontRef idx="minor">
            <a:srgbClr val="000000"/>
          </a:fontRef>
        </p:style>
      </p:cxnSp>
      <p:sp>
        <p:nvSpPr>
          <p:cNvPr id="79" name="圆角矩形 78"/>
          <p:cNvSpPr/>
          <p:nvPr>
            <p:custDataLst>
              <p:tags r:id="rId18"/>
            </p:custDataLst>
          </p:nvPr>
        </p:nvSpPr>
        <p:spPr>
          <a:xfrm>
            <a:off x="3871595" y="4570095"/>
            <a:ext cx="2035810" cy="523875"/>
          </a:xfrm>
          <a:prstGeom prst="roundRect">
            <a:avLst>
              <a:gd name="adj" fmla="val 50000"/>
            </a:avLst>
          </a:prstGeom>
          <a:solidFill>
            <a:srgbClr val="6963ED"/>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5" name="圆角矩形 14"/>
          <p:cNvSpPr/>
          <p:nvPr>
            <p:custDataLst>
              <p:tags r:id="rId19"/>
            </p:custDataLst>
          </p:nvPr>
        </p:nvSpPr>
        <p:spPr>
          <a:xfrm>
            <a:off x="3871595" y="2139882"/>
            <a:ext cx="2035810" cy="523875"/>
          </a:xfrm>
          <a:prstGeom prst="roundRect">
            <a:avLst>
              <a:gd name="adj" fmla="val 50000"/>
            </a:avLst>
          </a:prstGeom>
          <a:solidFill>
            <a:srgbClr val="FDE014"/>
          </a:solidFill>
          <a:ln>
            <a:noFill/>
          </a:ln>
          <a:effectLst>
            <a:outerShdw blurRad="50800" dist="38100" dir="18900000" algn="bl"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6" name="椭圆 15"/>
          <p:cNvSpPr/>
          <p:nvPr>
            <p:custDataLst>
              <p:tags r:id="rId20"/>
            </p:custDataLst>
          </p:nvPr>
        </p:nvSpPr>
        <p:spPr>
          <a:xfrm>
            <a:off x="2719070" y="4439920"/>
            <a:ext cx="720090" cy="720090"/>
          </a:xfrm>
          <a:prstGeom prst="ellipse">
            <a:avLst/>
          </a:prstGeom>
          <a:solidFill>
            <a:srgbClr val="6963ED">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sp>
        <p:nvSpPr>
          <p:cNvPr id="17" name="椭圆 16"/>
          <p:cNvSpPr/>
          <p:nvPr>
            <p:custDataLst>
              <p:tags r:id="rId21"/>
            </p:custDataLst>
          </p:nvPr>
        </p:nvSpPr>
        <p:spPr>
          <a:xfrm>
            <a:off x="2719070" y="2004060"/>
            <a:ext cx="720090" cy="720090"/>
          </a:xfrm>
          <a:prstGeom prst="ellipse">
            <a:avLst/>
          </a:prstGeom>
          <a:solidFill>
            <a:srgbClr val="FDE014">
              <a:lumMod val="20000"/>
              <a:lumOff val="80000"/>
            </a:srgbClr>
          </a:solidFill>
          <a:ln>
            <a:noFill/>
          </a:ln>
          <a:effectLst>
            <a:outerShdw blurRad="63500" sx="102000" sy="102000" algn="ctr" rotWithShape="0">
              <a:srgbClr val="FFFFFF">
                <a:lumMod val="75000"/>
                <a:alpha val="40000"/>
              </a:srgbClr>
            </a:outerShdw>
          </a:effectLst>
        </p:spPr>
        <p:style>
          <a:lnRef idx="2">
            <a:srgbClr val="6963ED">
              <a:shade val="50000"/>
            </a:srgbClr>
          </a:lnRef>
          <a:fillRef idx="1">
            <a:srgbClr val="6963ED"/>
          </a:fillRef>
          <a:effectRef idx="0">
            <a:srgbClr val="6963ED"/>
          </a:effectRef>
          <a:fontRef idx="minor">
            <a:srgbClr val="FFFFFF"/>
          </a:fontRef>
        </p:style>
        <p:txBody>
          <a:bodyPr rtlCol="0" anchor="ctr"/>
          <a:p>
            <a:pPr algn="ctr"/>
            <a:endParaRPr lang="zh-CN" altLang="en-US">
              <a:solidFill>
                <a:srgbClr val="FFFFFF"/>
              </a:solidFill>
            </a:endParaRPr>
          </a:p>
        </p:txBody>
      </p:sp>
      <p:pic>
        <p:nvPicPr>
          <p:cNvPr id="69" name="图片 68" descr="31393935333132383b31393939333838353bb4b4d2e2"/>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934970" y="2219960"/>
            <a:ext cx="288290" cy="288290"/>
          </a:xfrm>
          <a:prstGeom prst="rect">
            <a:avLst/>
          </a:prstGeom>
        </p:spPr>
      </p:pic>
      <p:pic>
        <p:nvPicPr>
          <p:cNvPr id="72" name="图片 71" descr="31393935333132383b31393939333930323bc8d5b3ccbcc6bba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2934970" y="4655820"/>
            <a:ext cx="288290" cy="288290"/>
          </a:xfrm>
          <a:prstGeom prst="rect">
            <a:avLst/>
          </a:prstGeom>
        </p:spPr>
      </p:pic>
      <p:sp>
        <p:nvSpPr>
          <p:cNvPr id="18" name="文本框 17"/>
          <p:cNvSpPr txBox="1"/>
          <p:nvPr>
            <p:custDataLst>
              <p:tags r:id="rId28"/>
            </p:custDataLst>
          </p:nvPr>
        </p:nvSpPr>
        <p:spPr>
          <a:xfrm>
            <a:off x="3903980" y="2188142"/>
            <a:ext cx="1978025" cy="427355"/>
          </a:xfrm>
          <a:prstGeom prst="rect">
            <a:avLst/>
          </a:prstGeom>
          <a:noFill/>
        </p:spPr>
        <p:txBody>
          <a:bodyPr wrap="square" bIns="0" rtlCol="0">
            <a:normAutofit/>
            <a:scene3d>
              <a:camera prst="orthographicFront"/>
              <a:lightRig rig="threePt" dir="t"/>
            </a:scene3d>
          </a:bodyPr>
          <a:p>
            <a:pPr algn="ctr"/>
            <a:r>
              <a:rPr lang="zh-CN" altLang="en-US" sz="2000" b="1">
                <a:solidFill>
                  <a:schemeClr val="tx1"/>
                </a:solidFill>
                <a:effectLst/>
                <a:uFillTx/>
                <a:latin typeface="Microsoft YaHei Bold" panose="020B0503020204020204" charset="-122"/>
                <a:ea typeface="Microsoft YaHei Bold" panose="020B0503020204020204" charset="-122"/>
              </a:rPr>
              <a:t>抽检数量：</a:t>
            </a:r>
            <a:endParaRPr lang="zh-CN" altLang="en-US" sz="2000" b="1">
              <a:solidFill>
                <a:schemeClr val="tx1"/>
              </a:solidFill>
              <a:effectLst/>
              <a:uFillTx/>
              <a:latin typeface="Microsoft YaHei Bold" panose="020B0503020204020204" charset="-122"/>
              <a:ea typeface="Microsoft YaHei Bold" panose="020B0503020204020204" charset="-122"/>
            </a:endParaRPr>
          </a:p>
        </p:txBody>
      </p:sp>
      <p:sp>
        <p:nvSpPr>
          <p:cNvPr id="25" name="文本框 24"/>
          <p:cNvSpPr txBox="1"/>
          <p:nvPr>
            <p:custDataLst>
              <p:tags r:id="rId29"/>
            </p:custDataLst>
          </p:nvPr>
        </p:nvSpPr>
        <p:spPr>
          <a:xfrm>
            <a:off x="6705600" y="1961515"/>
            <a:ext cx="4770120" cy="1142365"/>
          </a:xfrm>
          <a:prstGeom prst="rect">
            <a:avLst/>
          </a:prstGeom>
          <a:noFill/>
        </p:spPr>
        <p:txBody>
          <a:bodyPr wrap="square" rtlCol="0">
            <a:noAutofit/>
            <a:scene3d>
              <a:camera prst="orthographicFront"/>
              <a:lightRig rig="threePt" dir="t"/>
            </a:scene3d>
          </a:bodyPr>
          <a:p>
            <a:pPr algn="just" fontAlgn="auto">
              <a:lnSpc>
                <a:spcPct val="130000"/>
              </a:lnSpc>
              <a:spcAft>
                <a:spcPts val="1000"/>
              </a:spcAft>
            </a:pPr>
            <a:r>
              <a:rPr lang="zh-CN" altLang="en-US" spc="150">
                <a:solidFill>
                  <a:srgbClr val="000000">
                    <a:lumMod val="65000"/>
                    <a:lumOff val="35000"/>
                  </a:srgbClr>
                </a:solidFill>
                <a:effectLst/>
                <a:uFillTx/>
                <a:latin typeface="Microsoft YaHei Regular" panose="020B0503020204020204" charset="-122"/>
                <a:ea typeface="Microsoft YaHei Regular" panose="020B0503020204020204" charset="-122"/>
              </a:rPr>
              <a:t>每一检验批且不超过 250m</a:t>
            </a:r>
            <a:r>
              <a:rPr lang="zh-CN" altLang="en-US" spc="150" baseline="30000">
                <a:solidFill>
                  <a:srgbClr val="000000">
                    <a:lumMod val="65000"/>
                    <a:lumOff val="35000"/>
                  </a:srgbClr>
                </a:solidFill>
                <a:effectLst/>
                <a:uFillTx/>
                <a:latin typeface="Microsoft YaHei Regular" panose="020B0503020204020204" charset="-122"/>
                <a:ea typeface="Microsoft YaHei Regular" panose="020B0503020204020204" charset="-122"/>
              </a:rPr>
              <a:t>3</a:t>
            </a:r>
            <a:r>
              <a:rPr lang="zh-CN" altLang="en-US" spc="150">
                <a:solidFill>
                  <a:srgbClr val="000000">
                    <a:lumMod val="65000"/>
                    <a:lumOff val="35000"/>
                  </a:srgbClr>
                </a:solidFill>
                <a:effectLst/>
                <a:uFillTx/>
                <a:latin typeface="Microsoft YaHei Regular" panose="020B0503020204020204" charset="-122"/>
                <a:ea typeface="Microsoft YaHei Regular" panose="020B0503020204020204" charset="-122"/>
              </a:rPr>
              <a:t>砌体的各种类型及强度等级的砌筑砂浆，每台搅拌机应至少抽检一次。</a:t>
            </a:r>
            <a:endParaRPr lang="zh-CN" altLang="en-US" spc="150">
              <a:solidFill>
                <a:srgbClr val="000000">
                  <a:lumMod val="65000"/>
                  <a:lumOff val="35000"/>
                </a:srgbClr>
              </a:solidFill>
              <a:effectLst/>
              <a:uFillTx/>
              <a:latin typeface="Microsoft YaHei Regular" panose="020B0503020204020204" charset="-122"/>
              <a:ea typeface="Microsoft YaHei Regular" panose="020B0503020204020204" charset="-122"/>
            </a:endParaRPr>
          </a:p>
        </p:txBody>
      </p:sp>
      <p:sp>
        <p:nvSpPr>
          <p:cNvPr id="26" name="文本框 25"/>
          <p:cNvSpPr txBox="1"/>
          <p:nvPr>
            <p:custDataLst>
              <p:tags r:id="rId30"/>
            </p:custDataLst>
          </p:nvPr>
        </p:nvSpPr>
        <p:spPr>
          <a:xfrm>
            <a:off x="3900488" y="4618355"/>
            <a:ext cx="1978025" cy="427355"/>
          </a:xfrm>
          <a:prstGeom prst="rect">
            <a:avLst/>
          </a:prstGeom>
          <a:noFill/>
        </p:spPr>
        <p:txBody>
          <a:bodyPr wrap="square" bIns="0" rtlCol="0">
            <a:normAutofit/>
            <a:scene3d>
              <a:camera prst="orthographicFront"/>
              <a:lightRig rig="threePt" dir="t"/>
            </a:scene3d>
          </a:bodyPr>
          <a:p>
            <a:pPr algn="ctr"/>
            <a:r>
              <a:rPr lang="zh-CN" altLang="en-US" sz="2000" b="1">
                <a:solidFill>
                  <a:srgbClr val="FFFFFF"/>
                </a:solidFill>
                <a:effectLst/>
                <a:uFillTx/>
                <a:latin typeface="Microsoft YaHei Bold" panose="020B0503020204020204" charset="-122"/>
                <a:ea typeface="Microsoft YaHei Bold" panose="020B0503020204020204" charset="-122"/>
              </a:rPr>
              <a:t>检验方法：</a:t>
            </a:r>
            <a:endParaRPr lang="zh-CN" altLang="en-US" sz="2000" b="1">
              <a:solidFill>
                <a:srgbClr val="FFFFFF"/>
              </a:solidFill>
              <a:effectLst/>
              <a:uFillTx/>
              <a:latin typeface="Microsoft YaHei Bold" panose="020B0503020204020204" charset="-122"/>
              <a:ea typeface="Microsoft YaHei Bold" panose="020B0503020204020204" charset="-122"/>
            </a:endParaRPr>
          </a:p>
        </p:txBody>
      </p:sp>
      <p:sp>
        <p:nvSpPr>
          <p:cNvPr id="27" name="文本框 26"/>
          <p:cNvSpPr txBox="1"/>
          <p:nvPr>
            <p:custDataLst>
              <p:tags r:id="rId31"/>
            </p:custDataLst>
          </p:nvPr>
        </p:nvSpPr>
        <p:spPr>
          <a:xfrm>
            <a:off x="6705600" y="3640455"/>
            <a:ext cx="4769485" cy="1340485"/>
          </a:xfrm>
          <a:prstGeom prst="rect">
            <a:avLst/>
          </a:prstGeom>
          <a:noFill/>
        </p:spPr>
        <p:txBody>
          <a:bodyPr wrap="square" rtlCol="0" anchor="b" anchorCtr="0">
            <a:noAutofit/>
            <a:scene3d>
              <a:camera prst="orthographicFront"/>
              <a:lightRig rig="threePt" dir="t"/>
            </a:scene3d>
          </a:bodyPr>
          <a:p>
            <a:pPr algn="just" fontAlgn="auto">
              <a:lnSpc>
                <a:spcPct val="130000"/>
              </a:lnSpc>
              <a:spcAft>
                <a:spcPts val="1000"/>
              </a:spcAft>
            </a:pPr>
            <a:r>
              <a:rPr lang="zh-CN" altLang="en-US" spc="150">
                <a:solidFill>
                  <a:srgbClr val="000000">
                    <a:lumMod val="65000"/>
                    <a:lumOff val="35000"/>
                  </a:srgbClr>
                </a:solidFill>
                <a:effectLst/>
                <a:uFillTx/>
                <a:latin typeface="Microsoft YaHei Regular" panose="020B0503020204020204" charset="-122"/>
                <a:ea typeface="Microsoft YaHei Regular" panose="020B0503020204020204" charset="-122"/>
              </a:rPr>
              <a:t>在砂浆搅拌机出料口随机取样制作砂浆试块（同盘砂浆只应制作一组试块），最后检查试块强度试验报告单。</a:t>
            </a:r>
            <a:endParaRPr lang="zh-CN" altLang="en-US" spc="150">
              <a:solidFill>
                <a:srgbClr val="000000">
                  <a:lumMod val="65000"/>
                  <a:lumOff val="35000"/>
                </a:srgbClr>
              </a:solidFill>
              <a:effectLst/>
              <a:uFillTx/>
              <a:latin typeface="Microsoft YaHei Regular" panose="020B0503020204020204" charset="-122"/>
              <a:ea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二、砖砌体的质量标准及检验</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9412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（一）一般规定</a:t>
            </a:r>
            <a:endParaRPr lang="zh-CN" altLang="en-US" sz="2000" b="1" dirty="0">
              <a:solidFill>
                <a:schemeClr val="accent6"/>
              </a:solidFill>
              <a:latin typeface="Microsoft YaHei Bold" panose="020B0503020204020204" charset="-122"/>
              <a:ea typeface="Microsoft YaHei Bold" panose="020B0503020204020204" charset="-122"/>
            </a:endParaRPr>
          </a:p>
        </p:txBody>
      </p:sp>
      <p:sp>
        <p:nvSpPr>
          <p:cNvPr id="3" name="矩形 2"/>
          <p:cNvSpPr/>
          <p:nvPr/>
        </p:nvSpPr>
        <p:spPr>
          <a:xfrm>
            <a:off x="696236" y="1494347"/>
            <a:ext cx="10800000" cy="5324475"/>
          </a:xfrm>
          <a:prstGeom prst="rect">
            <a:avLst/>
          </a:prstGeom>
        </p:spPr>
        <p:txBody>
          <a:bodyPr wrap="square">
            <a:spAutoFit/>
          </a:bodyPr>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（1）有冻胀环境和条件的地区，地面以下或防潮层以下的砌体不应采用多孔砖。</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（2）砌筑烧结普通砖、烧结多孔砖、蒸压灰砂砖、蒸压粉煤灰砖砌体时，砖应提前1～2d 浇水湿润，严禁采用干砖或处于吸水饱和状态的砖砌筑。烧结类块体的相对含水率 60% ～ 70%，混凝土多孔砖及混凝土实心砖不需浇水湿润，但在气候干燥炎热的情况下，宜在砌筑前对其喷水湿润。其他非烧结类块体的相对含水率 40% ～ 50%。 </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（3）采用铺浆法砌筑砌体，铺浆长度不得超过 750 mm；当施工期间气温超过 30 ℃时，铺浆长度不得超过 500 mm。 </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（4）设计要求的洞口、沟槽、管道应于砌筑时正确留出或预埋，未经设计同意，不得打凿墙体和在墙体上开凿水平沟槽。宽度超过 300 mm 的洞口上部，应设置钢筋混凝土过梁。不应在截面长边小于 500 mm 的承重墙体、独立柱内埋设管线。</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（5）施工时施砌的蒸压（养）砖的产品龄期不应小于 28d。 </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（6）竖向灰缝不应出现瞎缝、透明缝和假缝。</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微软雅黑" panose="020B0503020204020204" pitchFamily="34" charset="-122"/>
                <a:ea typeface="微软雅黑" panose="020B0503020204020204" pitchFamily="34" charset="-122"/>
              </a:rPr>
              <a:t>（7）砖砌体施工临时间断处补砌时，必须将接槎处表面清理干净，浇水湿润，并填实砂浆，保持灰缝平直。</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菱形 12"/>
          <p:cNvSpPr/>
          <p:nvPr>
            <p:custDataLst>
              <p:tags r:id="rId1"/>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二、砖砌体的质量标准及检验</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9412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（二）主控项目</a:t>
            </a:r>
            <a:endParaRPr lang="zh-CN" altLang="en-US" sz="2000" b="1" dirty="0">
              <a:solidFill>
                <a:schemeClr val="accent6"/>
              </a:solidFill>
              <a:latin typeface="Microsoft YaHei Bold" panose="020B0503020204020204" charset="-122"/>
              <a:ea typeface="Microsoft YaHei Bold" panose="020B0503020204020204" charset="-122"/>
            </a:endParaRPr>
          </a:p>
        </p:txBody>
      </p:sp>
      <p:sp>
        <p:nvSpPr>
          <p:cNvPr id="4" name="六边形 3"/>
          <p:cNvSpPr/>
          <p:nvPr>
            <p:custDataLst>
              <p:tags r:id="rId2"/>
            </p:custDataLst>
          </p:nvPr>
        </p:nvSpPr>
        <p:spPr>
          <a:xfrm rot="16200000">
            <a:off x="6456680" y="3688715"/>
            <a:ext cx="1576705" cy="1358265"/>
          </a:xfrm>
          <a:prstGeom prst="hexagon">
            <a:avLst>
              <a:gd name="adj" fmla="val 29236"/>
              <a:gd name="vf" fmla="val 115470"/>
            </a:avLst>
          </a:prstGeom>
          <a:solidFill>
            <a:schemeClr val="accent4">
              <a:lumMod val="75000"/>
            </a:schemeClr>
          </a:solidFill>
          <a:ln>
            <a:noFill/>
          </a:ln>
        </p:spPr>
        <p:style>
          <a:lnRef idx="2">
            <a:srgbClr val="9F92B0">
              <a:shade val="50000"/>
            </a:srgbClr>
          </a:lnRef>
          <a:fillRef idx="1">
            <a:srgbClr val="9F92B0"/>
          </a:fillRef>
          <a:effectRef idx="0">
            <a:srgbClr val="9F92B0"/>
          </a:effectRef>
          <a:fontRef idx="minor">
            <a:srgbClr val="FFFFFF"/>
          </a:fontRef>
        </p:style>
        <p:txBody>
          <a:bodyPr rtlCol="0" anchor="ctr"/>
          <a:p>
            <a:pPr algn="ctr"/>
            <a:endParaRPr lang="zh-CN" altLang="en-US"/>
          </a:p>
        </p:txBody>
      </p:sp>
      <p:sp>
        <p:nvSpPr>
          <p:cNvPr id="12" name="椭圆 11"/>
          <p:cNvSpPr/>
          <p:nvPr>
            <p:custDataLst>
              <p:tags r:id="rId3"/>
            </p:custDataLst>
          </p:nvPr>
        </p:nvSpPr>
        <p:spPr>
          <a:xfrm>
            <a:off x="7394575" y="478028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16" name="文本框 15"/>
          <p:cNvSpPr txBox="1"/>
          <p:nvPr>
            <p:custDataLst>
              <p:tags r:id="rId4"/>
            </p:custDataLst>
          </p:nvPr>
        </p:nvSpPr>
        <p:spPr>
          <a:xfrm>
            <a:off x="7422515" y="4787900"/>
            <a:ext cx="318135" cy="368300"/>
          </a:xfrm>
          <a:prstGeom prst="rect">
            <a:avLst/>
          </a:prstGeom>
          <a:noFill/>
        </p:spPr>
        <p:txBody>
          <a:bodyPr wrap="none" rtlCol="0">
            <a:normAutofit fontScale="90000"/>
          </a:bodyPr>
          <a:p>
            <a:r>
              <a:rPr lang="en-US" altLang="zh-CN" dirty="0">
                <a:solidFill>
                  <a:srgbClr val="000000">
                    <a:lumMod val="75000"/>
                    <a:lumOff val="25000"/>
                  </a:srgbClr>
                </a:solidFill>
                <a:latin typeface="思源黑体 CN Regular" panose="020B0500000000000000" charset="-122"/>
                <a:ea typeface="思源黑体 CN Regular" panose="020B0500000000000000" charset="-122"/>
              </a:rPr>
              <a:t>4</a:t>
            </a:r>
            <a:endParaRPr lang="en-US" altLang="zh-CN" dirty="0">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5" name="六边形 4"/>
          <p:cNvSpPr/>
          <p:nvPr>
            <p:custDataLst>
              <p:tags r:id="rId5"/>
            </p:custDataLst>
          </p:nvPr>
        </p:nvSpPr>
        <p:spPr>
          <a:xfrm rot="16200000">
            <a:off x="4946650" y="3690620"/>
            <a:ext cx="1576705" cy="1358265"/>
          </a:xfrm>
          <a:prstGeom prst="hexagon">
            <a:avLst>
              <a:gd name="adj" fmla="val 29236"/>
              <a:gd name="vf" fmla="val 115470"/>
            </a:avLst>
          </a:prstGeom>
          <a:solidFill>
            <a:schemeClr val="accent2">
              <a:lumMod val="75000"/>
            </a:schemeClr>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7" name="椭圆 6"/>
          <p:cNvSpPr/>
          <p:nvPr>
            <p:custDataLst>
              <p:tags r:id="rId6"/>
            </p:custDataLst>
          </p:nvPr>
        </p:nvSpPr>
        <p:spPr>
          <a:xfrm>
            <a:off x="5217795" y="4774565"/>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14" name="文本框 13"/>
          <p:cNvSpPr txBox="1"/>
          <p:nvPr>
            <p:custDataLst>
              <p:tags r:id="rId7"/>
            </p:custDataLst>
          </p:nvPr>
        </p:nvSpPr>
        <p:spPr>
          <a:xfrm>
            <a:off x="5259070" y="4782185"/>
            <a:ext cx="318135" cy="368300"/>
          </a:xfrm>
          <a:prstGeom prst="rect">
            <a:avLst/>
          </a:prstGeom>
          <a:noFill/>
        </p:spPr>
        <p:txBody>
          <a:bodyPr wrap="none" rtlCol="0">
            <a:normAutofit fontScale="90000"/>
          </a:bodyPr>
          <a:p>
            <a:r>
              <a:rPr lang="en-US" altLang="zh-CN" dirty="0">
                <a:solidFill>
                  <a:srgbClr val="000000">
                    <a:lumMod val="75000"/>
                    <a:lumOff val="25000"/>
                  </a:srgbClr>
                </a:solidFill>
                <a:latin typeface="思源黑体 CN Regular" panose="020B0500000000000000" charset="-122"/>
                <a:ea typeface="思源黑体 CN Regular" panose="020B0500000000000000" charset="-122"/>
              </a:rPr>
              <a:t>3</a:t>
            </a:r>
            <a:endParaRPr lang="en-US" altLang="zh-CN" dirty="0">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9" name="六边形 8"/>
          <p:cNvSpPr/>
          <p:nvPr>
            <p:custDataLst>
              <p:tags r:id="rId8"/>
            </p:custDataLst>
          </p:nvPr>
        </p:nvSpPr>
        <p:spPr>
          <a:xfrm rot="16200000">
            <a:off x="4220845" y="2388870"/>
            <a:ext cx="1576705" cy="1358265"/>
          </a:xfrm>
          <a:prstGeom prst="hexagon">
            <a:avLst>
              <a:gd name="adj" fmla="val 29236"/>
              <a:gd name="vf" fmla="val 115470"/>
            </a:avLst>
          </a:prstGeom>
          <a:solidFill>
            <a:schemeClr val="accent2"/>
          </a:solidFill>
          <a:ln>
            <a:noFill/>
          </a:ln>
        </p:spPr>
        <p:style>
          <a:lnRef idx="2">
            <a:srgbClr val="9A86C3">
              <a:shade val="50000"/>
            </a:srgbClr>
          </a:lnRef>
          <a:fillRef idx="1">
            <a:srgbClr val="9A86C3"/>
          </a:fillRef>
          <a:effectRef idx="0">
            <a:srgbClr val="9A86C3"/>
          </a:effectRef>
          <a:fontRef idx="minor">
            <a:srgbClr val="FFFFFF"/>
          </a:fontRef>
        </p:style>
        <p:txBody>
          <a:bodyPr rtlCol="0" anchor="ctr"/>
          <a:p>
            <a:pPr algn="ctr"/>
            <a:endParaRPr lang="zh-CN" altLang="en-US"/>
          </a:p>
        </p:txBody>
      </p:sp>
      <p:sp>
        <p:nvSpPr>
          <p:cNvPr id="10" name="椭圆 9"/>
          <p:cNvSpPr/>
          <p:nvPr>
            <p:custDataLst>
              <p:tags r:id="rId9"/>
            </p:custDataLst>
          </p:nvPr>
        </p:nvSpPr>
        <p:spPr>
          <a:xfrm>
            <a:off x="4526915" y="2278380"/>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18" name="文本框 17"/>
          <p:cNvSpPr txBox="1"/>
          <p:nvPr>
            <p:custDataLst>
              <p:tags r:id="rId10"/>
            </p:custDataLst>
          </p:nvPr>
        </p:nvSpPr>
        <p:spPr>
          <a:xfrm>
            <a:off x="4569460" y="2287905"/>
            <a:ext cx="307975" cy="368300"/>
          </a:xfrm>
          <a:prstGeom prst="rect">
            <a:avLst/>
          </a:prstGeom>
          <a:noFill/>
        </p:spPr>
        <p:txBody>
          <a:bodyPr wrap="square" rtlCol="0">
            <a:normAutofit fontScale="90000"/>
          </a:bodyPr>
          <a:p>
            <a:r>
              <a:rPr lang="en-US" altLang="zh-CN">
                <a:solidFill>
                  <a:srgbClr val="000000">
                    <a:lumMod val="75000"/>
                    <a:lumOff val="25000"/>
                  </a:srgbClr>
                </a:solidFill>
                <a:latin typeface="思源黑体 CN Regular" panose="020B0500000000000000" charset="-122"/>
                <a:ea typeface="思源黑体 CN Regular" panose="020B0500000000000000" charset="-122"/>
              </a:rPr>
              <a:t>1</a:t>
            </a:r>
            <a:endParaRPr lang="en-US" altLang="zh-CN">
              <a:solidFill>
                <a:srgbClr val="000000">
                  <a:lumMod val="75000"/>
                  <a:lumOff val="25000"/>
                </a:srgbClr>
              </a:solidFill>
              <a:latin typeface="思源黑体 CN Regular" panose="020B0500000000000000" charset="-122"/>
              <a:ea typeface="思源黑体 CN Regular" panose="020B0500000000000000" charset="-122"/>
            </a:endParaRPr>
          </a:p>
        </p:txBody>
      </p:sp>
      <p:sp>
        <p:nvSpPr>
          <p:cNvPr id="52" name="六边形 51"/>
          <p:cNvSpPr/>
          <p:nvPr>
            <p:custDataLst>
              <p:tags r:id="rId11"/>
            </p:custDataLst>
          </p:nvPr>
        </p:nvSpPr>
        <p:spPr>
          <a:xfrm rot="16200000">
            <a:off x="5701665" y="2387600"/>
            <a:ext cx="1576705" cy="1358265"/>
          </a:xfrm>
          <a:prstGeom prst="hexagon">
            <a:avLst>
              <a:gd name="adj" fmla="val 29236"/>
              <a:gd name="vf" fmla="val 115470"/>
            </a:avLst>
          </a:prstGeom>
          <a:solidFill>
            <a:schemeClr val="accent4"/>
          </a:solidFill>
          <a:ln>
            <a:no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66" name="椭圆 65"/>
          <p:cNvSpPr/>
          <p:nvPr>
            <p:custDataLst>
              <p:tags r:id="rId12"/>
            </p:custDataLst>
          </p:nvPr>
        </p:nvSpPr>
        <p:spPr>
          <a:xfrm>
            <a:off x="6663690" y="2289175"/>
            <a:ext cx="375920" cy="375920"/>
          </a:xfrm>
          <a:prstGeom prst="ellipse">
            <a:avLst/>
          </a:prstGeom>
          <a:solidFill>
            <a:srgbClr val="FFFFFF"/>
          </a:solidFill>
          <a:ln>
            <a:solidFill>
              <a:srgbClr val="FFFFFF">
                <a:lumMod val="85000"/>
              </a:srgbClr>
            </a:solidFill>
          </a:ln>
        </p:spPr>
        <p:style>
          <a:lnRef idx="2">
            <a:srgbClr val="636190">
              <a:shade val="50000"/>
            </a:srgbClr>
          </a:lnRef>
          <a:fillRef idx="1">
            <a:srgbClr val="636190"/>
          </a:fillRef>
          <a:effectRef idx="0">
            <a:srgbClr val="636190"/>
          </a:effectRef>
          <a:fontRef idx="minor">
            <a:srgbClr val="FFFFFF"/>
          </a:fontRef>
        </p:style>
        <p:txBody>
          <a:bodyPr rtlCol="0" anchor="ctr"/>
          <a:p>
            <a:pPr algn="ctr"/>
            <a:endParaRPr lang="zh-CN" altLang="en-US"/>
          </a:p>
        </p:txBody>
      </p:sp>
      <p:sp>
        <p:nvSpPr>
          <p:cNvPr id="67" name="文本框 66"/>
          <p:cNvSpPr txBox="1"/>
          <p:nvPr>
            <p:custDataLst>
              <p:tags r:id="rId13"/>
            </p:custDataLst>
          </p:nvPr>
        </p:nvSpPr>
        <p:spPr>
          <a:xfrm>
            <a:off x="6703695" y="2296795"/>
            <a:ext cx="312420" cy="368300"/>
          </a:xfrm>
          <a:prstGeom prst="rect">
            <a:avLst/>
          </a:prstGeom>
          <a:noFill/>
        </p:spPr>
        <p:txBody>
          <a:bodyPr wrap="none" rtlCol="0">
            <a:normAutofit fontScale="90000"/>
          </a:bodyPr>
          <a:p>
            <a:r>
              <a:rPr lang="en-US" altLang="zh-CN" dirty="0">
                <a:solidFill>
                  <a:srgbClr val="000000">
                    <a:lumMod val="75000"/>
                    <a:lumOff val="25000"/>
                  </a:srgbClr>
                </a:solidFill>
                <a:latin typeface="思源黑体 CN Regular" panose="020B0500000000000000" charset="-122"/>
                <a:ea typeface="思源黑体 CN Regular" panose="020B0500000000000000" charset="-122"/>
              </a:rPr>
              <a:t>2</a:t>
            </a:r>
            <a:endParaRPr lang="en-US" altLang="zh-CN" dirty="0">
              <a:solidFill>
                <a:srgbClr val="000000">
                  <a:lumMod val="75000"/>
                  <a:lumOff val="25000"/>
                </a:srgbClr>
              </a:solidFill>
              <a:latin typeface="思源黑体 CN Regular" panose="020B0500000000000000" charset="-122"/>
              <a:ea typeface="思源黑体 CN Regular" panose="020B0500000000000000" charset="-122"/>
            </a:endParaRPr>
          </a:p>
        </p:txBody>
      </p:sp>
      <p:pic>
        <p:nvPicPr>
          <p:cNvPr id="15" name="图片 14" descr="343435383038363b343532323339303bbacfcdacc7a9caf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054215" y="4149725"/>
            <a:ext cx="452120" cy="452120"/>
          </a:xfrm>
          <a:prstGeom prst="rect">
            <a:avLst/>
          </a:prstGeom>
        </p:spPr>
      </p:pic>
      <p:pic>
        <p:nvPicPr>
          <p:cNvPr id="17" name="图片 16" descr="343435383037343b343532333833383bbcf4b5b6"/>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283325" y="2915920"/>
            <a:ext cx="397510" cy="397510"/>
          </a:xfrm>
          <a:prstGeom prst="rect">
            <a:avLst/>
          </a:prstGeom>
        </p:spPr>
      </p:pic>
      <p:pic>
        <p:nvPicPr>
          <p:cNvPr id="23" name="图片 22" descr="343435383135323b333635393131393bcec4b5b5"/>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65675" y="2863850"/>
            <a:ext cx="449580" cy="449580"/>
          </a:xfrm>
          <a:prstGeom prst="rect">
            <a:avLst/>
          </a:prstGeom>
        </p:spPr>
      </p:pic>
      <p:pic>
        <p:nvPicPr>
          <p:cNvPr id="34" name="图片 33" descr="343439383331313b343532303032343bb7a2b2bc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459095" y="4128135"/>
            <a:ext cx="494665" cy="494665"/>
          </a:xfrm>
          <a:prstGeom prst="rect">
            <a:avLst/>
          </a:prstGeom>
        </p:spPr>
      </p:pic>
      <p:sp>
        <p:nvSpPr>
          <p:cNvPr id="25" name="文本框 24"/>
          <p:cNvSpPr txBox="1"/>
          <p:nvPr>
            <p:custDataLst>
              <p:tags r:id="rId26"/>
            </p:custDataLst>
          </p:nvPr>
        </p:nvSpPr>
        <p:spPr>
          <a:xfrm>
            <a:off x="697865" y="2608580"/>
            <a:ext cx="3534410" cy="645160"/>
          </a:xfrm>
          <a:prstGeom prst="rect">
            <a:avLst/>
          </a:prstGeom>
          <a:noFill/>
        </p:spPr>
        <p:txBody>
          <a:bodyPr wrap="square" rtlCol="0">
            <a:spAutoFit/>
          </a:bodyPr>
          <a:p>
            <a:pPr algn="r"/>
            <a:r>
              <a:rPr lang="zh-CN" altLang="en-US" spc="100">
                <a:solidFill>
                  <a:schemeClr val="accent2"/>
                </a:solidFill>
                <a:uFillTx/>
                <a:latin typeface="思源黑体 CN Bold" panose="020B0800000000000000" charset="-122"/>
                <a:ea typeface="思源黑体 CN Bold" panose="020B0800000000000000" charset="-122"/>
              </a:rPr>
              <a:t>（1）砖和砂浆的强度等级必须符合设计要求。</a:t>
            </a:r>
            <a:endParaRPr lang="zh-CN" altLang="en-US" spc="100">
              <a:solidFill>
                <a:schemeClr val="accent2"/>
              </a:solidFill>
              <a:uFillTx/>
              <a:latin typeface="思源黑体 CN Bold" panose="020B0800000000000000" charset="-122"/>
              <a:ea typeface="思源黑体 CN Bold" panose="020B0800000000000000" charset="-122"/>
            </a:endParaRPr>
          </a:p>
        </p:txBody>
      </p:sp>
      <p:sp>
        <p:nvSpPr>
          <p:cNvPr id="27" name="文本框 26"/>
          <p:cNvSpPr txBox="1"/>
          <p:nvPr>
            <p:custDataLst>
              <p:tags r:id="rId27"/>
            </p:custDataLst>
          </p:nvPr>
        </p:nvSpPr>
        <p:spPr>
          <a:xfrm>
            <a:off x="1123315" y="3970020"/>
            <a:ext cx="3756025" cy="922020"/>
          </a:xfrm>
          <a:prstGeom prst="rect">
            <a:avLst/>
          </a:prstGeom>
          <a:noFill/>
        </p:spPr>
        <p:txBody>
          <a:bodyPr wrap="square" rtlCol="0">
            <a:spAutoFit/>
          </a:bodyPr>
          <a:p>
            <a:pPr algn="r"/>
            <a:r>
              <a:rPr lang="zh-CN" altLang="en-US" spc="100">
                <a:solidFill>
                  <a:schemeClr val="accent2">
                    <a:lumMod val="75000"/>
                  </a:schemeClr>
                </a:solidFill>
                <a:uFillTx/>
                <a:latin typeface="思源黑体 CN Bold" panose="020B0800000000000000" charset="-122"/>
                <a:ea typeface="思源黑体 CN Bold" panose="020B0800000000000000" charset="-122"/>
              </a:rPr>
              <a:t>（3）砖砌体的转角处和交接处应同时砌筑，严禁无可靠措施的内外墙分砌施工。</a:t>
            </a:r>
            <a:endParaRPr lang="zh-CN" altLang="en-US" spc="100">
              <a:solidFill>
                <a:schemeClr val="accent2">
                  <a:lumMod val="75000"/>
                </a:schemeClr>
              </a:solidFill>
              <a:uFillTx/>
              <a:latin typeface="思源黑体 CN Bold" panose="020B0800000000000000" charset="-122"/>
              <a:ea typeface="思源黑体 CN Bold" panose="020B0800000000000000" charset="-122"/>
            </a:endParaRPr>
          </a:p>
        </p:txBody>
      </p:sp>
      <p:sp>
        <p:nvSpPr>
          <p:cNvPr id="36" name="文本框 35"/>
          <p:cNvSpPr txBox="1"/>
          <p:nvPr>
            <p:custDataLst>
              <p:tags r:id="rId28"/>
            </p:custDataLst>
          </p:nvPr>
        </p:nvSpPr>
        <p:spPr>
          <a:xfrm>
            <a:off x="7291705" y="2668270"/>
            <a:ext cx="4274185" cy="645160"/>
          </a:xfrm>
          <a:prstGeom prst="rect">
            <a:avLst/>
          </a:prstGeom>
          <a:noFill/>
        </p:spPr>
        <p:txBody>
          <a:bodyPr wrap="square" rtlCol="0">
            <a:spAutoFit/>
          </a:bodyPr>
          <a:p>
            <a:pPr algn="l"/>
            <a:r>
              <a:rPr lang="zh-CN" altLang="en-US" spc="100">
                <a:solidFill>
                  <a:schemeClr val="accent4"/>
                </a:solidFill>
                <a:uFillTx/>
                <a:latin typeface="思源黑体 CN Bold" panose="020B0800000000000000" charset="-122"/>
                <a:ea typeface="思源黑体 CN Bold" panose="020B0800000000000000" charset="-122"/>
              </a:rPr>
              <a:t>（2）砌体灰缝砂浆应紧密饱满，砖墙水平灰缝的砂浆饱满度不得低于80%。</a:t>
            </a:r>
            <a:endParaRPr lang="zh-CN" altLang="en-US" spc="100">
              <a:solidFill>
                <a:schemeClr val="accent4"/>
              </a:solidFill>
              <a:uFillTx/>
              <a:latin typeface="思源黑体 CN Bold" panose="020B0800000000000000" charset="-122"/>
              <a:ea typeface="思源黑体 CN Bold" panose="020B0800000000000000" charset="-122"/>
            </a:endParaRPr>
          </a:p>
        </p:txBody>
      </p:sp>
      <p:sp>
        <p:nvSpPr>
          <p:cNvPr id="38" name="文本框 37"/>
          <p:cNvSpPr txBox="1"/>
          <p:nvPr>
            <p:custDataLst>
              <p:tags r:id="rId29"/>
            </p:custDataLst>
          </p:nvPr>
        </p:nvSpPr>
        <p:spPr>
          <a:xfrm>
            <a:off x="8077200" y="3970020"/>
            <a:ext cx="3728085" cy="1476375"/>
          </a:xfrm>
          <a:prstGeom prst="rect">
            <a:avLst/>
          </a:prstGeom>
          <a:noFill/>
        </p:spPr>
        <p:txBody>
          <a:bodyPr wrap="square" rtlCol="0">
            <a:spAutoFit/>
          </a:bodyPr>
          <a:p>
            <a:pPr algn="just"/>
            <a:r>
              <a:rPr lang="zh-CN" altLang="en-US" spc="100">
                <a:solidFill>
                  <a:schemeClr val="accent4">
                    <a:lumMod val="75000"/>
                  </a:schemeClr>
                </a:solidFill>
                <a:uFillTx/>
                <a:latin typeface="思源黑体 CN Bold" panose="020B0800000000000000" charset="-122"/>
                <a:ea typeface="思源黑体 CN Bold" panose="020B0800000000000000" charset="-122"/>
              </a:rPr>
              <a:t>（4）非抗震设防及抗震设防烈度为6度、7度地区的临时间断处，当不能留斜槎时，除转角处外，可留直槎，但直槎必须做成凸槎，且应加设拉结钢筋。</a:t>
            </a:r>
            <a:endParaRPr lang="zh-CN" altLang="en-US" spc="100">
              <a:solidFill>
                <a:schemeClr val="accent4">
                  <a:lumMod val="75000"/>
                </a:schemeClr>
              </a:solidFill>
              <a:uFillTx/>
              <a:latin typeface="思源黑体 CN Bold" panose="020B0800000000000000" charset="-122"/>
              <a:ea typeface="思源黑体 CN Bold" panose="020B0800000000000000"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二、砖砌体的质量标准及检验</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1665162"/>
            <a:ext cx="10800000" cy="506730"/>
          </a:xfrm>
          <a:prstGeom prst="rect">
            <a:avLst/>
          </a:prstGeom>
        </p:spPr>
        <p:txBody>
          <a:bodyPr wrap="square">
            <a:spAutoFit/>
          </a:bodyPr>
          <a:lstStyle/>
          <a:p>
            <a:pPr indent="0" algn="just" fontAlgn="auto">
              <a:lnSpc>
                <a:spcPct val="150000"/>
              </a:lnSpc>
            </a:pPr>
            <a:r>
              <a:rPr lang="zh-CN" altLang="en-US" b="1" dirty="0">
                <a:solidFill>
                  <a:schemeClr val="accent2"/>
                </a:solidFill>
                <a:latin typeface="Microsoft YaHei Bold" panose="020B0503020204020204" charset="-122"/>
                <a:ea typeface="Microsoft YaHei Bold" panose="020B0503020204020204" charset="-122"/>
              </a:rPr>
              <a:t>（1）砖和砂浆的强度等级必须符合设计要求。</a:t>
            </a:r>
            <a:endParaRPr lang="zh-CN" altLang="en-US"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2218247"/>
            <a:ext cx="10800000" cy="2168525"/>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rPr>
              <a:t>抽检数量：</a:t>
            </a:r>
            <a:r>
              <a:rPr lang="zh-CN" altLang="en-US" dirty="0">
                <a:solidFill>
                  <a:schemeClr val="tx1"/>
                </a:solidFill>
                <a:latin typeface="微软雅黑" panose="020B0503020204020204" pitchFamily="34" charset="-122"/>
                <a:ea typeface="微软雅黑" panose="020B0503020204020204" pitchFamily="34" charset="-122"/>
              </a:rPr>
              <a:t>每一生产厂家的砖到现场后，按烧结普通砖、混凝土实心砖每 15 万块，烧结多孔砖、混凝土多孔砖、蒸压灰砂砖及蒸压粉煤灰砖每 10 万块各为一验收批，不足上述数量时按 1 批计，抽检数量为 1 组。砂浆试块的抽检数量为：每一检验批且不超过 250 m3 砌体的各种类型及强度等级的砌筑砂浆，每台搅拌机应至少抽检一次。</a:t>
            </a:r>
            <a:endParaRPr lang="zh-CN" altLang="en-US" dirty="0">
              <a:solidFill>
                <a:schemeClr val="tx1"/>
              </a:solidFill>
              <a:latin typeface="微软雅黑" panose="020B0503020204020204" pitchFamily="34" charset="-122"/>
              <a:ea typeface="微软雅黑" panose="020B0503020204020204" pitchFamily="3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rPr>
              <a:t>检验方法：</a:t>
            </a:r>
            <a:r>
              <a:rPr lang="zh-CN" altLang="en-US" dirty="0">
                <a:solidFill>
                  <a:schemeClr val="tx1"/>
                </a:solidFill>
                <a:latin typeface="微软雅黑" panose="020B0503020204020204" pitchFamily="34" charset="-122"/>
                <a:ea typeface="微软雅黑" panose="020B0503020204020204" pitchFamily="34" charset="-122"/>
              </a:rPr>
              <a:t>查砖和砂浆试块试验报告。</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矩形 3"/>
          <p:cNvSpPr/>
          <p:nvPr/>
        </p:nvSpPr>
        <p:spPr>
          <a:xfrm>
            <a:off x="696236" y="4516312"/>
            <a:ext cx="10800000" cy="506730"/>
          </a:xfrm>
          <a:prstGeom prst="rect">
            <a:avLst/>
          </a:prstGeom>
        </p:spPr>
        <p:txBody>
          <a:bodyPr wrap="square">
            <a:spAutoFit/>
          </a:bodyPr>
          <a:p>
            <a:pPr indent="0" algn="just" fontAlgn="auto">
              <a:lnSpc>
                <a:spcPct val="150000"/>
              </a:lnSpc>
            </a:pPr>
            <a:r>
              <a:rPr lang="zh-CN" altLang="en-US" b="1" dirty="0">
                <a:solidFill>
                  <a:schemeClr val="accent2"/>
                </a:solidFill>
                <a:latin typeface="Microsoft YaHei Bold" panose="020B0503020204020204" charset="-122"/>
                <a:ea typeface="Microsoft YaHei Bold" panose="020B0503020204020204" charset="-122"/>
              </a:rPr>
              <a:t>（2）砌体灰缝砂浆应紧密饱满，砖墙水平灰缝的砂浆饱满度不得低于 80%。</a:t>
            </a:r>
            <a:endParaRPr lang="zh-CN" altLang="en-US" b="1" dirty="0">
              <a:solidFill>
                <a:schemeClr val="accent2"/>
              </a:solidFill>
              <a:latin typeface="Microsoft YaHei Bold" panose="020B0503020204020204" charset="-122"/>
              <a:ea typeface="Microsoft YaHei Bold" panose="020B0503020204020204" charset="-122"/>
            </a:endParaRPr>
          </a:p>
        </p:txBody>
      </p:sp>
      <p:sp>
        <p:nvSpPr>
          <p:cNvPr id="5" name="矩形 4"/>
          <p:cNvSpPr/>
          <p:nvPr/>
        </p:nvSpPr>
        <p:spPr>
          <a:xfrm>
            <a:off x="696236" y="5069397"/>
            <a:ext cx="10800000" cy="922020"/>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抽检数量：</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每检验批抽查不应少于 5 处。</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检验方法：</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用百格网检查砖底面与砂浆的黏结痕迹面积。每处检测 3 块砖，取其平均值。</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7" name="矩形 6"/>
          <p:cNvSpPr/>
          <p:nvPr/>
        </p:nvSpPr>
        <p:spPr>
          <a:xfrm>
            <a:off x="696236" y="941262"/>
            <a:ext cx="10800000" cy="553085"/>
          </a:xfrm>
          <a:prstGeom prst="rect">
            <a:avLst/>
          </a:prstGeom>
        </p:spPr>
        <p:txBody>
          <a:bodyPr wrap="square">
            <a:spAutoFit/>
          </a:bodyPr>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（二）主控项目</a:t>
            </a:r>
            <a:endParaRPr lang="zh-CN" altLang="en-US" sz="2000" b="1" dirty="0">
              <a:solidFill>
                <a:schemeClr val="accent6"/>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二、砖砌体的质量标准及检验</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9412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（3）砖砌体的转角处和交接处应同时砌筑，严禁无可靠措施的内外墙分砌施工。</a:t>
            </a:r>
            <a:endParaRPr lang="zh-CN" altLang="en-US" sz="2000"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1494347"/>
            <a:ext cx="10800000" cy="2168525"/>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在抗震设防烈度为 8 度及 8 度以上地区，对不能同时砌筑而又必须留置的临时间断处应砌成斜槎，普通砖砌体斜槎水平投影长度不应小于高度的 2/3，多孔砖砌体的斜槎长高比不应小于 1/2，斜槎高度不得超过一步脚手架的高度。</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抽检数量：</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每检验批抽查不应少于 5 处。</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检验方法：</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观察检查。</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4" name="矩形 3"/>
          <p:cNvSpPr/>
          <p:nvPr/>
        </p:nvSpPr>
        <p:spPr>
          <a:xfrm>
            <a:off x="696236" y="3695257"/>
            <a:ext cx="10800000" cy="922020"/>
          </a:xfrm>
          <a:prstGeom prst="rect">
            <a:avLst/>
          </a:prstGeom>
        </p:spPr>
        <p:txBody>
          <a:bodyPr wrap="square">
            <a:spAutoFit/>
          </a:bodyPr>
          <a:p>
            <a:pPr indent="0" algn="just" fontAlgn="auto">
              <a:lnSpc>
                <a:spcPct val="150000"/>
              </a:lnSpc>
            </a:pPr>
            <a:r>
              <a:rPr lang="zh-CN" altLang="en-US" b="1" dirty="0">
                <a:solidFill>
                  <a:schemeClr val="accent2"/>
                </a:solidFill>
                <a:latin typeface="Microsoft YaHei Bold" panose="020B0503020204020204" charset="-122"/>
                <a:ea typeface="Microsoft YaHei Bold" panose="020B0503020204020204" charset="-122"/>
              </a:rPr>
              <a:t>（4）非抗震设防及抗震设防烈度为 6 度、7 度地区的临时间断处，当不能留斜槎时，除转角处外，可留直槎，但直槎必须做成凸槎，且应加设拉结钢筋。</a:t>
            </a:r>
            <a:endParaRPr lang="zh-CN" altLang="en-US" b="1" dirty="0">
              <a:solidFill>
                <a:schemeClr val="accent2"/>
              </a:solidFill>
              <a:latin typeface="Microsoft YaHei Bold" panose="020B0503020204020204" charset="-122"/>
              <a:ea typeface="Microsoft YaHei Bold" panose="020B0503020204020204" charset="-122"/>
            </a:endParaRPr>
          </a:p>
        </p:txBody>
      </p:sp>
      <p:sp>
        <p:nvSpPr>
          <p:cNvPr id="5" name="矩形 4"/>
          <p:cNvSpPr/>
          <p:nvPr/>
        </p:nvSpPr>
        <p:spPr>
          <a:xfrm>
            <a:off x="696236" y="4629342"/>
            <a:ext cx="10800000" cy="2168525"/>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拉结钢筋的数量为每 120 mm 墙厚放置 1φ6 拉结钢筋（120 mm 厚墙放置 2φ6 拉结钢筋），间距沿墙高不应超过 500 mm 且竖向间距偏差不应超过 100 mm；埋入长度从留槎处算起每边均不应小于500 mm，对抗震设防烈度 6 度、7 度的地区，不应小于 1 000 mm；末端应有 90 ° 弯钩。</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抽检数量：</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每检验批不应少于 5 处。</a:t>
            </a:r>
            <a:r>
              <a:rPr lang="zh-CN" altLang="en-US" b="1" dirty="0">
                <a:solidFill>
                  <a:schemeClr val="tx1"/>
                </a:solidFill>
                <a:latin typeface="Microsoft YaHei Bold" panose="020B0503020204020204" charset="-122"/>
                <a:ea typeface="Microsoft YaHei Bold" panose="020B0503020204020204" charset="-122"/>
                <a:cs typeface="Microsoft YaHei Bold" panose="020B0503020204020204" charset="-122"/>
              </a:rPr>
              <a:t> </a:t>
            </a:r>
            <a:endParaRPr lang="zh-CN" altLang="en-US" b="1" dirty="0">
              <a:solidFill>
                <a:schemeClr val="tx1"/>
              </a:solidFill>
              <a:latin typeface="Microsoft YaHei Bold" panose="020B0503020204020204" charset="-122"/>
              <a:ea typeface="Microsoft YaHei Bold" panose="020B0503020204020204" charset="-122"/>
              <a:cs typeface="Microsoft YaHei Bold"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Bold" panose="020B0503020204020204" charset="-122"/>
              </a:rPr>
              <a:t>检验方法：</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观察和尺量检查。</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二、砖砌体的质量标准及检验</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1665162"/>
            <a:ext cx="10800000" cy="1337945"/>
          </a:xfrm>
          <a:prstGeom prst="rect">
            <a:avLst/>
          </a:prstGeom>
        </p:spPr>
        <p:txBody>
          <a:bodyPr wrap="square">
            <a:spAutoFit/>
          </a:bodyPr>
          <a:lstStyle/>
          <a:p>
            <a:pPr indent="0" algn="just" fontAlgn="auto">
              <a:lnSpc>
                <a:spcPct val="150000"/>
              </a:lnSpc>
            </a:pPr>
            <a:r>
              <a:rPr lang="zh-CN" altLang="en-US" b="1" dirty="0">
                <a:solidFill>
                  <a:schemeClr val="accent2"/>
                </a:solidFill>
                <a:latin typeface="Microsoft YaHei Bold" panose="020B0503020204020204" charset="-122"/>
                <a:ea typeface="Microsoft YaHei Bold" panose="020B0503020204020204" charset="-122"/>
              </a:rPr>
              <a:t>（1）砖砌体组砌方法应正确，内外搭砌，上、下错缝，清水墙、窗间墙无通缝；混水墙中不得有长度大于 300 mm 的通缝，长度 200 ～ 300 mm 的通缝每间不得超过3 处，且不得位于同一面墙体上。砖柱不得采用包心砌法。</a:t>
            </a:r>
            <a:endParaRPr lang="zh-CN" altLang="en-US"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2947227"/>
            <a:ext cx="10800000" cy="922020"/>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抽检数量：</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每检验批抽查不应少于 5 处。</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检验方法：</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观察检查。砌体组砌方法抽检每处应为 3 ～ 5 m。</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4" name="矩形 3"/>
          <p:cNvSpPr/>
          <p:nvPr/>
        </p:nvSpPr>
        <p:spPr>
          <a:xfrm>
            <a:off x="696236" y="4008312"/>
            <a:ext cx="10800000" cy="922020"/>
          </a:xfrm>
          <a:prstGeom prst="rect">
            <a:avLst/>
          </a:prstGeom>
        </p:spPr>
        <p:txBody>
          <a:bodyPr wrap="square">
            <a:spAutoFit/>
          </a:bodyPr>
          <a:p>
            <a:pPr indent="0" algn="just" fontAlgn="auto">
              <a:lnSpc>
                <a:spcPct val="150000"/>
              </a:lnSpc>
            </a:pPr>
            <a:r>
              <a:rPr lang="zh-CN" altLang="en-US" b="1" dirty="0">
                <a:solidFill>
                  <a:schemeClr val="accent2"/>
                </a:solidFill>
                <a:latin typeface="Microsoft YaHei Bold" panose="020B0503020204020204" charset="-122"/>
                <a:ea typeface="Microsoft YaHei Bold" panose="020B0503020204020204" charset="-122"/>
              </a:rPr>
              <a:t>（2）砖砌体的灰缝应横平竖直，厚薄均匀。水平灰缝厚度及竖向灰缝厚度宜为10 mm，但不应小于 8 mm，也不应大于 12 mm。</a:t>
            </a:r>
            <a:endParaRPr lang="zh-CN" altLang="en-US" b="1" dirty="0">
              <a:solidFill>
                <a:schemeClr val="accent2"/>
              </a:solidFill>
              <a:latin typeface="Microsoft YaHei Bold" panose="020B0503020204020204" charset="-122"/>
              <a:ea typeface="Microsoft YaHei Bold" panose="020B0503020204020204" charset="-122"/>
            </a:endParaRPr>
          </a:p>
        </p:txBody>
      </p:sp>
      <p:sp>
        <p:nvSpPr>
          <p:cNvPr id="5" name="矩形 4"/>
          <p:cNvSpPr/>
          <p:nvPr/>
        </p:nvSpPr>
        <p:spPr>
          <a:xfrm>
            <a:off x="695960" y="5078095"/>
            <a:ext cx="10800080" cy="922020"/>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抽检数量：</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每检验批抽查不应少于 5 处。</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b="1" dirty="0">
                <a:solidFill>
                  <a:schemeClr val="tx1"/>
                </a:solidFill>
                <a:latin typeface="Microsoft YaHei Bold" panose="020B0503020204020204" charset="-122"/>
                <a:ea typeface="Microsoft YaHei Bold" panose="020B0503020204020204" charset="-122"/>
                <a:cs typeface="Microsoft YaHei Regular" panose="020B0503020204020204" charset="-122"/>
              </a:rPr>
              <a:t>检验方法：</a:t>
            </a: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水平灰缝厚度用尺量 10 皮砖砌体高度折算；竖向灰缝宽度用尺量 2 m砌体长度折算。</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7" name="矩形 6"/>
          <p:cNvSpPr/>
          <p:nvPr/>
        </p:nvSpPr>
        <p:spPr>
          <a:xfrm>
            <a:off x="696236" y="941262"/>
            <a:ext cx="10800000" cy="553085"/>
          </a:xfrm>
          <a:prstGeom prst="rect">
            <a:avLst/>
          </a:prstGeom>
        </p:spPr>
        <p:txBody>
          <a:bodyPr wrap="square">
            <a:spAutoFit/>
          </a:bodyPr>
          <a:p>
            <a:pPr indent="0" algn="just" fontAlgn="auto">
              <a:lnSpc>
                <a:spcPct val="150000"/>
              </a:lnSpc>
            </a:pPr>
            <a:r>
              <a:rPr lang="zh-CN" altLang="en-US" sz="2000" b="1" dirty="0">
                <a:solidFill>
                  <a:schemeClr val="accent6"/>
                </a:solidFill>
                <a:latin typeface="Microsoft YaHei Bold" panose="020B0503020204020204" charset="-122"/>
                <a:ea typeface="Microsoft YaHei Bold" panose="020B0503020204020204" charset="-122"/>
              </a:rPr>
              <a:t>（三）一般项目</a:t>
            </a:r>
            <a:endParaRPr lang="zh-CN" altLang="en-US" sz="2000" b="1" dirty="0">
              <a:solidFill>
                <a:schemeClr val="accent6"/>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4" name="矩形 13"/>
          <p:cNvSpPr/>
          <p:nvPr>
            <p:custDataLst>
              <p:tags r:id="rId5"/>
            </p:custDataLst>
          </p:nvPr>
        </p:nvSpPr>
        <p:spPr>
          <a:xfrm>
            <a:off x="5702412" y="1484730"/>
            <a:ext cx="5898515" cy="4838065"/>
          </a:xfrm>
          <a:prstGeom prst="rect">
            <a:avLst/>
          </a:prstGeom>
          <a:noFill/>
          <a:ln>
            <a:solidFill>
              <a:srgbClr val="FFFFFF">
                <a:lumMod val="85000"/>
              </a:srgbClr>
            </a:solid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5" name="矩形 14"/>
          <p:cNvSpPr/>
          <p:nvPr>
            <p:custDataLst>
              <p:tags r:id="rId6"/>
            </p:custDataLst>
          </p:nvPr>
        </p:nvSpPr>
        <p:spPr>
          <a:xfrm>
            <a:off x="574675" y="1407795"/>
            <a:ext cx="5486400" cy="5165090"/>
          </a:xfrm>
          <a:prstGeom prst="rect">
            <a:avLst/>
          </a:prstGeom>
          <a:pattFill prst="dkUpDiag">
            <a:fgClr>
              <a:srgbClr val="FFFFFF">
                <a:lumMod val="85000"/>
              </a:srgbClr>
            </a:fgClr>
            <a:bgClr>
              <a:srgbClr val="FFFFFF">
                <a:lumMod val="75000"/>
              </a:srgbClr>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21" name="菱形 20"/>
          <p:cNvSpPr/>
          <p:nvPr>
            <p:custDataLst>
              <p:tags r:id="rId7"/>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6" name="矩形 15"/>
          <p:cNvSpPr/>
          <p:nvPr>
            <p:custDataLst>
              <p:tags r:id="rId8"/>
            </p:custDataLst>
          </p:nvPr>
        </p:nvSpPr>
        <p:spPr>
          <a:xfrm>
            <a:off x="1062907" y="1983818"/>
            <a:ext cx="10642167" cy="3797023"/>
          </a:xfrm>
          <a:prstGeom prst="rect">
            <a:avLst/>
          </a:prstGeom>
          <a:solidFill>
            <a:schemeClr val="accent1">
              <a:lumMod val="40000"/>
              <a:lumOff val="6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7" name="矩形 16"/>
          <p:cNvSpPr/>
          <p:nvPr>
            <p:custDataLst>
              <p:tags r:id="rId9"/>
            </p:custDataLst>
          </p:nvPr>
        </p:nvSpPr>
        <p:spPr>
          <a:xfrm>
            <a:off x="10716082" y="1279550"/>
            <a:ext cx="263244" cy="263244"/>
          </a:xfrm>
          <a:prstGeom prst="rect">
            <a:avLst/>
          </a:prstGeom>
          <a:solidFill>
            <a:schemeClr val="tx2"/>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lstStyle/>
          <a:p>
            <a:pPr algn="ctr"/>
            <a:endParaRPr lang="zh-CN" altLang="en-US"/>
          </a:p>
        </p:txBody>
      </p:sp>
      <p:sp>
        <p:nvSpPr>
          <p:cNvPr id="19" name="菱形 18"/>
          <p:cNvSpPr/>
          <p:nvPr>
            <p:custDataLst>
              <p:tags r:id="rId10"/>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11"/>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12"/>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3" name="矩形 22"/>
          <p:cNvSpPr/>
          <p:nvPr/>
        </p:nvSpPr>
        <p:spPr>
          <a:xfrm>
            <a:off x="622816" y="843065"/>
            <a:ext cx="3140952" cy="499624"/>
          </a:xfrm>
          <a:prstGeom prst="rect">
            <a:avLst/>
          </a:prstGeom>
        </p:spPr>
        <p:txBody>
          <a:bodyPr wrap="square">
            <a:spAutoFit/>
          </a:bodyPr>
          <a:lstStyle/>
          <a:p>
            <a:pPr>
              <a:lnSpc>
                <a:spcPct val="150000"/>
              </a:lnSpc>
            </a:pPr>
            <a:r>
              <a:rPr lang="en-US" altLang="zh-CN" sz="2000" b="1" dirty="0">
                <a:solidFill>
                  <a:schemeClr val="accent6"/>
                </a:solidFill>
                <a:latin typeface="微软雅黑" panose="020B0503020204020204" pitchFamily="34" charset="-122"/>
                <a:ea typeface="微软雅黑" panose="020B0503020204020204" pitchFamily="34" charset="-122"/>
              </a:rPr>
              <a:t>1</a:t>
            </a:r>
            <a:r>
              <a:rPr lang="zh-CN" altLang="en-US" sz="2000" b="1" dirty="0">
                <a:solidFill>
                  <a:schemeClr val="accent6"/>
                </a:solidFill>
                <a:latin typeface="微软雅黑" panose="020B0503020204020204" pitchFamily="34" charset="-122"/>
                <a:ea typeface="微软雅黑" panose="020B0503020204020204" pitchFamily="34" charset="-122"/>
              </a:rPr>
              <a:t>、材料要求</a:t>
            </a:r>
            <a:endParaRPr lang="en-US" altLang="zh-CN" sz="2000" b="1" dirty="0">
              <a:solidFill>
                <a:schemeClr val="accent6"/>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1509165" y="2730620"/>
            <a:ext cx="9801362" cy="2346283"/>
          </a:xfrm>
          <a:prstGeom prst="rect">
            <a:avLst/>
          </a:prstGeom>
        </p:spPr>
        <p:txBody>
          <a:bodyPr wrap="square">
            <a:spAutoFit/>
          </a:bodyPr>
          <a:lstStyle/>
          <a:p>
            <a:pPr indent="575945" algn="just">
              <a:lnSpc>
                <a:spcPct val="150000"/>
              </a:lnSpc>
            </a:pPr>
            <a:r>
              <a:rPr lang="zh-CN" altLang="en-US" sz="2000" dirty="0">
                <a:solidFill>
                  <a:srgbClr val="231916"/>
                </a:solidFill>
                <a:latin typeface="微软雅黑" panose="020B0503020204020204" pitchFamily="34" charset="-122"/>
                <a:ea typeface="微软雅黑" panose="020B0503020204020204" pitchFamily="34" charset="-122"/>
              </a:rPr>
              <a:t>建筑工程采用的主要材料、半成品、成品、建筑构配件、器具和设备应进行现场验收。凡涉及安全、功能的有关产品，应按各专业工程质量验收规范的规定进行复验，并应经监理工程师（建设单位技术负责人）检查认可。进场验收是指对进入施工现场的材料、构配件、设备等按相关标准规定要求进行检验，对产品达到合格与否作出确认。严禁使用国家或本地区明令淘汰的材料。</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0758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960" y="941070"/>
            <a:ext cx="3086735" cy="147637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（3）砖砌体的尺寸、位置允许偏差及检验应符合表 2-14 的规定。</a:t>
            </a:r>
            <a:endParaRPr lang="zh-CN" altLang="en-US" sz="2000" b="1" dirty="0">
              <a:solidFill>
                <a:schemeClr val="accent2"/>
              </a:solidFill>
              <a:latin typeface="Microsoft YaHei Bold" panose="020B0503020204020204" charset="-122"/>
              <a:ea typeface="Microsoft YaHei Bold" panose="020B0503020204020204" charset="-122"/>
            </a:endParaRPr>
          </a:p>
        </p:txBody>
      </p:sp>
      <p:pic>
        <p:nvPicPr>
          <p:cNvPr id="7" name="图片 6"/>
          <p:cNvPicPr>
            <a:picLocks noChangeAspect="1"/>
          </p:cNvPicPr>
          <p:nvPr/>
        </p:nvPicPr>
        <p:blipFill>
          <a:blip r:embed="rId9"/>
          <a:srcRect l="11276" r="11158"/>
          <a:stretch>
            <a:fillRect/>
          </a:stretch>
        </p:blipFill>
        <p:spPr>
          <a:xfrm>
            <a:off x="3804920" y="0"/>
            <a:ext cx="838708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三、砌体施工的质量保证措施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8904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（一）进场材料质量的控制措施</a:t>
            </a:r>
            <a:endParaRPr lang="zh-CN" altLang="en-US" sz="2000"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1495617"/>
            <a:ext cx="10800000" cy="2999740"/>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（1）砖的品种、强度等级必须符合设计要求，并应规格一致，有出厂合格证及试验单，严格检验手续，对不合格品坚决退场。</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（2）水泥进场使用前，应分批对其强度、安定性进行复验。检验批应以同一生产厂家、同一编号为一批。当在使用中对水泥质量有怀疑或水泥出厂超过 3 个月（快硬硅酸盐水泥超过 1 个月）时，应复查试验，并按其结果使用。不同品种的水泥，不得混合使用。</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（3）砂浆用砂不得含有有害物质及草根等杂物。砂的含泥量不应超过表 2-15 的规定，并应通过 5 mm 筛孔进行筛选。</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pic>
        <p:nvPicPr>
          <p:cNvPr id="9" name="图片 8"/>
          <p:cNvPicPr>
            <a:picLocks noChangeAspect="1"/>
          </p:cNvPicPr>
          <p:nvPr/>
        </p:nvPicPr>
        <p:blipFill>
          <a:blip r:embed="rId9"/>
          <a:stretch>
            <a:fillRect/>
          </a:stretch>
        </p:blipFill>
        <p:spPr>
          <a:xfrm>
            <a:off x="1930400" y="4723130"/>
            <a:ext cx="8331200" cy="133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三、砌体施工的质量保证措施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8904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（一）进场材料质量的控制措施</a:t>
            </a:r>
            <a:endParaRPr lang="zh-CN" altLang="en-US" sz="2000"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1495617"/>
            <a:ext cx="10800000" cy="2999740"/>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（4）塑化材料：砌体混合砂浆常用的塑化材料有石灰膏、磨细石灰粉、电石膏和粉煤灰等，石灰膏的熟化时间不少于 7 d，严禁使用冻结和脱水硬化的石灰膏。</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（5）砂浆拌合用水水质必须符合现行国家标准《混凝土用水标准》（JGJ 63—2006）的要求。</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（6）构造柱混凝土中所用石子（碎石、卵石）含泥量不超过 1%；混凝土中选用外加剂应通过试验室试配，外加剂应有出厂合格证及试验报告。钢筋应根据设计要求的品种、强度等级进行采购，钢筋应有出厂合格证和试验报告，进场后应进行见证取样、复检。</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（7）预埋木砖及金属件必须进行防腐处理。</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三、砌体施工的质量保证措施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8904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（二）施工过程质量控制措施</a:t>
            </a:r>
            <a:endParaRPr lang="zh-CN" altLang="en-US" sz="2000"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1495617"/>
            <a:ext cx="10800000" cy="3081655"/>
          </a:xfrm>
          <a:prstGeom prst="rect">
            <a:avLst/>
          </a:prstGeom>
        </p:spPr>
        <p:txBody>
          <a:bodyPr wrap="square">
            <a:spAutoFit/>
          </a:bodyPr>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（1）原材料必须逐车过磅，计量准确，搅拌时间应达到规定的要求，砂浆试块应有专人负责制作与养护。</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（2）基础大放脚两侧收退应均匀，砌到基础墙身时，应按所弹轴线和边线拉线砌筑，砌筑时应随时用线锤检查基础墙身的垂直度。</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（3）盘角时灰缝应控制均匀，每层砖都应与皮数杆对齐，钉皮数杆的木桩要牢固，防止碰撞松动。皮数杆立完后，应复验，确保皮数杆高度一致。</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35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（4）准线应绷紧拉平。砌筑时应左右照顾，避免接槎处高低不平。一砖半墙及以上墙体必须双面挂线，一砖墙反手挂线，舌头灰应随砌随刮平，如图 2-30 所示。</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pic>
        <p:nvPicPr>
          <p:cNvPr id="4" name="图片 3"/>
          <p:cNvPicPr>
            <a:picLocks noChangeAspect="1"/>
          </p:cNvPicPr>
          <p:nvPr/>
        </p:nvPicPr>
        <p:blipFill>
          <a:blip r:embed="rId9"/>
          <a:stretch>
            <a:fillRect/>
          </a:stretch>
        </p:blipFill>
        <p:spPr>
          <a:xfrm>
            <a:off x="7431405" y="4204335"/>
            <a:ext cx="4064635" cy="26536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三、砌体施工的质量保证措施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8904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（二）施工过程质量控制措施</a:t>
            </a:r>
            <a:endParaRPr lang="zh-CN" altLang="en-US" sz="2000"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1495617"/>
            <a:ext cx="10800000" cy="1753235"/>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（5）应随时注意正在砌筑砖的皮数，保证按皮数杆标明的位置埋置埋入件和拉结筋。拉结筋外露部分不得任意弯折，并保证其长度符合设计及规范的要求。</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（6）内外墙的砖基础应同时砌筑，如因特殊情况不得同时砌筑时，应留置斜槎，斜槎的长度不应小于斜槎高度的 2/3，如图 2-31 所示。</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pic>
        <p:nvPicPr>
          <p:cNvPr id="5" name="图片 4"/>
          <p:cNvPicPr>
            <a:picLocks noChangeAspect="1"/>
          </p:cNvPicPr>
          <p:nvPr/>
        </p:nvPicPr>
        <p:blipFill>
          <a:blip r:embed="rId9"/>
          <a:stretch>
            <a:fillRect/>
          </a:stretch>
        </p:blipFill>
        <p:spPr>
          <a:xfrm>
            <a:off x="7085965" y="2779395"/>
            <a:ext cx="4324985" cy="4078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三、砌体施工的质量保证措施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8904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（二）施工过程质量控制措施</a:t>
            </a:r>
            <a:endParaRPr lang="zh-CN" altLang="en-US" sz="2000" b="1" dirty="0">
              <a:solidFill>
                <a:schemeClr val="accent2"/>
              </a:solidFill>
              <a:latin typeface="Microsoft YaHei Bold" panose="020B0503020204020204" charset="-122"/>
              <a:ea typeface="Microsoft YaHei Bold" panose="020B0503020204020204" charset="-122"/>
            </a:endParaRPr>
          </a:p>
        </p:txBody>
      </p:sp>
      <p:sp>
        <p:nvSpPr>
          <p:cNvPr id="3" name="矩形 2"/>
          <p:cNvSpPr/>
          <p:nvPr/>
        </p:nvSpPr>
        <p:spPr>
          <a:xfrm>
            <a:off x="696236" y="1495617"/>
            <a:ext cx="10800000" cy="4246245"/>
          </a:xfrm>
          <a:prstGeom prst="rect">
            <a:avLst/>
          </a:prstGeom>
        </p:spPr>
        <p:txBody>
          <a:bodyPr wrap="square">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（7）基础底标高不同时，应先从低处砌起，并由高处向低处搭接，如无设计要求，其搭接长度不应小于基础扩大部分的高度。</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（8）砌筑时，高差不宜过大，一般不得超过一步架的高度。</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（9）防潮层应在基础全部砌到设计标高，房心回填土完成后进行。防潮层施工时，基础墙顶面应清洗干净，使防潮层与基层黏结牢固，防水砂浆收水后要抹压平整、密实。</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（10）构造柱砖墙应砌成大马牙槎，设置好拉结筋，如图 2-32 所示，砌筑时应从柱脚开始，且柱两侧都应先退后进，当槎深达到 120 mm 时，宜上口一皮进 60 mm，再上一皮进 120 mm，以保证混凝土浇筑时上角密实，构造柱内的落地灰、砖渣杂物必须清理干净，防止混凝土内夹渣。</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（11）竖向灰缝不得出现透明缝、瞎缝和假缝。</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rPr>
              <a:t>（12）施工临时间断处补砌时，必须将接槎处表面清理干净，浇水湿润，并填实砂浆，保持灰缝平直。</a:t>
            </a:r>
            <a:endParaRPr lang="zh-CN" altLang="en-US" dirty="0">
              <a:solidFill>
                <a:schemeClr val="tx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菱形 5"/>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 name="菱形 7"/>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1" name="菱形 10"/>
          <p:cNvSpPr/>
          <p:nvPr>
            <p:custDataLst>
              <p:tags r:id="rId3"/>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3" name="菱形 12"/>
          <p:cNvSpPr/>
          <p:nvPr>
            <p:custDataLst>
              <p:tags r:id="rId4"/>
            </p:custDataLst>
          </p:nvPr>
        </p:nvSpPr>
        <p:spPr>
          <a:xfrm rot="1141073">
            <a:off x="8892084" y="1799708"/>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1" name="菱形 20"/>
          <p:cNvSpPr/>
          <p:nvPr>
            <p:custDataLst>
              <p:tags r:id="rId5"/>
            </p:custDataLst>
          </p:nvPr>
        </p:nvSpPr>
        <p:spPr>
          <a:xfrm rot="1141073">
            <a:off x="1022919" y="5045782"/>
            <a:ext cx="1265106" cy="1265106"/>
          </a:xfrm>
          <a:prstGeom prst="diamond">
            <a:avLst/>
          </a:prstGeom>
          <a:solidFill>
            <a:schemeClr val="accent1">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19" name="菱形 18"/>
          <p:cNvSpPr/>
          <p:nvPr>
            <p:custDataLst>
              <p:tags r:id="rId6"/>
            </p:custDataLst>
          </p:nvPr>
        </p:nvSpPr>
        <p:spPr>
          <a:xfrm rot="1141073">
            <a:off x="683709" y="5185676"/>
            <a:ext cx="335219" cy="335219"/>
          </a:xfrm>
          <a:prstGeom prst="diamond">
            <a:avLst/>
          </a:prstGeom>
          <a:solidFill>
            <a:schemeClr val="tx2">
              <a:lumMod val="40000"/>
              <a:lumOff val="6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0" name="菱形 19"/>
          <p:cNvSpPr/>
          <p:nvPr>
            <p:custDataLst>
              <p:tags r:id="rId7"/>
            </p:custDataLst>
          </p:nvPr>
        </p:nvSpPr>
        <p:spPr>
          <a:xfrm rot="1141073">
            <a:off x="326636" y="5687761"/>
            <a:ext cx="592360" cy="592360"/>
          </a:xfrm>
          <a:prstGeom prst="diamond">
            <a:avLst/>
          </a:prstGeom>
          <a:solidFill>
            <a:schemeClr val="accent4">
              <a:lumMod val="20000"/>
              <a:lumOff val="80000"/>
            </a:schemeClr>
          </a:solidFill>
          <a:ln>
            <a:noFill/>
          </a:ln>
          <a:effec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2" name="菱形 21"/>
          <p:cNvSpPr/>
          <p:nvPr>
            <p:custDataLst>
              <p:tags r:id="rId8"/>
            </p:custDataLst>
          </p:nvPr>
        </p:nvSpPr>
        <p:spPr>
          <a:xfrm rot="1141073">
            <a:off x="189422" y="4970919"/>
            <a:ext cx="713185" cy="713185"/>
          </a:xfrm>
          <a:prstGeom prst="diamond">
            <a:avLst/>
          </a:prstGeom>
          <a:noFill/>
          <a:ln>
            <a:solidFill>
              <a:schemeClr val="tx2">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4" name="文本框 23"/>
          <p:cNvSpPr txBox="1"/>
          <p:nvPr/>
        </p:nvSpPr>
        <p:spPr>
          <a:xfrm>
            <a:off x="241473" y="143843"/>
            <a:ext cx="4805680" cy="52197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pPr algn="l"/>
            <a:r>
              <a:rPr lang="zh-CN" altLang="en-US" dirty="0">
                <a:solidFill>
                  <a:schemeClr val="tx1"/>
                </a:solidFill>
                <a:latin typeface="微软雅黑" panose="020B0503020204020204" pitchFamily="34" charset="-122"/>
                <a:ea typeface="微软雅黑" panose="020B0503020204020204" pitchFamily="34" charset="-122"/>
                <a:cs typeface="+mn-ea"/>
                <a:sym typeface="+mn-lt"/>
              </a:rPr>
              <a:t>三、砌体施工的质量保证措施</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96236" y="890462"/>
            <a:ext cx="10800000" cy="553085"/>
          </a:xfrm>
          <a:prstGeom prst="rect">
            <a:avLst/>
          </a:prstGeom>
        </p:spPr>
        <p:txBody>
          <a:bodyPr wrap="square">
            <a:spAutoFit/>
          </a:bodyPr>
          <a:lstStyle/>
          <a:p>
            <a:pPr indent="0" algn="just" fontAlgn="auto">
              <a:lnSpc>
                <a:spcPct val="150000"/>
              </a:lnSpc>
            </a:pPr>
            <a:r>
              <a:rPr lang="zh-CN" altLang="en-US" sz="2000" b="1" dirty="0">
                <a:solidFill>
                  <a:schemeClr val="accent2"/>
                </a:solidFill>
                <a:latin typeface="Microsoft YaHei Bold" panose="020B0503020204020204" charset="-122"/>
                <a:ea typeface="Microsoft YaHei Bold" panose="020B0503020204020204" charset="-122"/>
              </a:rPr>
              <a:t>（二）施工过程质量控制措施</a:t>
            </a:r>
            <a:endParaRPr lang="zh-CN" altLang="en-US" sz="2000" b="1" dirty="0">
              <a:solidFill>
                <a:schemeClr val="accent2"/>
              </a:solidFill>
              <a:latin typeface="Microsoft YaHei Bold" panose="020B0503020204020204" charset="-122"/>
              <a:ea typeface="Microsoft YaHei Bold" panose="020B0503020204020204" charset="-122"/>
            </a:endParaRPr>
          </a:p>
        </p:txBody>
      </p:sp>
      <p:pic>
        <p:nvPicPr>
          <p:cNvPr id="4" name="图片 3"/>
          <p:cNvPicPr>
            <a:picLocks noChangeAspect="1"/>
          </p:cNvPicPr>
          <p:nvPr/>
        </p:nvPicPr>
        <p:blipFill>
          <a:blip r:embed="rId9"/>
          <a:stretch>
            <a:fillRect/>
          </a:stretch>
        </p:blipFill>
        <p:spPr>
          <a:xfrm>
            <a:off x="3841750" y="1667510"/>
            <a:ext cx="4508500" cy="501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l="123" t="37131" r="-123" b="38053"/>
          <a:stretch>
            <a:fillRect/>
          </a:stretch>
        </p:blipFill>
        <p:spPr>
          <a:xfrm>
            <a:off x="0" y="4237052"/>
            <a:ext cx="12244218" cy="2023673"/>
          </a:xfrm>
          <a:prstGeom prst="rect">
            <a:avLst/>
          </a:prstGeom>
        </p:spPr>
      </p:pic>
      <p:cxnSp>
        <p:nvCxnSpPr>
          <p:cNvPr id="8" name="直接连接符 7"/>
          <p:cNvCxnSpPr/>
          <p:nvPr/>
        </p:nvCxnSpPr>
        <p:spPr>
          <a:xfrm>
            <a:off x="0" y="4237052"/>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260725"/>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55687" y="4649471"/>
            <a:ext cx="1193733" cy="1215400"/>
            <a:chOff x="2614304" y="3088192"/>
            <a:chExt cx="1180556" cy="1201984"/>
          </a:xfrm>
          <a:solidFill>
            <a:schemeClr val="accent4"/>
          </a:solidFill>
        </p:grpSpPr>
        <p:sp>
          <p:nvSpPr>
            <p:cNvPr id="11" name="任意多边形 8"/>
            <p:cNvSpPr/>
            <p:nvPr/>
          </p:nvSpPr>
          <p:spPr>
            <a:xfrm rot="10800000">
              <a:off x="2614304" y="3088192"/>
              <a:ext cx="1180556" cy="1201984"/>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
            <p:cNvSpPr/>
            <p:nvPr/>
          </p:nvSpPr>
          <p:spPr>
            <a:xfrm rot="10800000">
              <a:off x="2664181" y="3143746"/>
              <a:ext cx="1071429" cy="1090876"/>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2783400" y="3439980"/>
              <a:ext cx="851247" cy="456569"/>
            </a:xfrm>
            <a:prstGeom prst="rect">
              <a:avLst/>
            </a:prstGeom>
            <a:grpFill/>
          </p:spPr>
          <p:txBody>
            <a:bodyPr wrap="square" rtlCol="0">
              <a:spAutoFit/>
            </a:bodyPr>
            <a:lstStyle/>
            <a:p>
              <a:r>
                <a:rPr lang="en-US" altLang="zh-CN" sz="2400" spc="-150" dirty="0">
                  <a:solidFill>
                    <a:schemeClr val="bg1"/>
                  </a:solidFill>
                </a:rPr>
                <a:t>STOP</a:t>
              </a:r>
              <a:endParaRPr lang="zh-CN" altLang="en-US" sz="2400" spc="-150" dirty="0">
                <a:solidFill>
                  <a:schemeClr val="bg1"/>
                </a:solidFill>
              </a:endParaRPr>
            </a:p>
          </p:txBody>
        </p:sp>
      </p:grpSp>
      <p:sp>
        <p:nvSpPr>
          <p:cNvPr id="14" name="文本框 13"/>
          <p:cNvSpPr txBox="1"/>
          <p:nvPr/>
        </p:nvSpPr>
        <p:spPr>
          <a:xfrm>
            <a:off x="8068249" y="4802214"/>
            <a:ext cx="3564120"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THANKS!</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42591" y="4802214"/>
            <a:ext cx="3597639"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THE END</a:t>
            </a:r>
            <a:endParaRPr lang="zh-CN" altLang="en-US" sz="54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rotWithShape="1">
          <a:blip r:embed="rId3" cstate="screen"/>
          <a:srcRect/>
          <a:stretch>
            <a:fillRect/>
          </a:stretch>
        </p:blipFill>
        <p:spPr>
          <a:xfrm>
            <a:off x="52218" y="-69350"/>
            <a:ext cx="12192000" cy="292100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0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1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1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2.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5*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2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2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3.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5*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13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3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3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4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4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4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5.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5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5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5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16.xml><?xml version="1.0" encoding="utf-8"?>
<p:tagLst xmlns:p="http://schemas.openxmlformats.org/presentationml/2006/main">
  <p:tag name="KSO_WM_UNIT_TEXT_FILL_FORE_SCHEMECOLOR_INDEX_BRIGHTNESS" val="0"/>
  <p:tag name="KSO_WM_UNIT_TEXT_FILL_FORE_SCHEMECOLOR_INDEX" val="9"/>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40_5*l_h_a*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60.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16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6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6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7.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7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7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7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7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7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8.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5*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8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8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8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9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19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19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1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0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20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20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20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2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20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21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2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3.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5*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6*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6*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6*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6*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4.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40_6*l_h_i*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40_6*l_h_i*1_5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6*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6*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8.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6*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9.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6*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40_5*l_h_i*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0.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40_6*l_h_i*1_6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1.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40_6*l_h_i*1_6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2.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6*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3.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6*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4.xml><?xml version="1.0" encoding="utf-8"?>
<p:tagLst xmlns:p="http://schemas.openxmlformats.org/presentationml/2006/main">
  <p:tag name="KSO_WM_UNIT_TEXT_FILL_FORE_SCHEMECOLOR_INDEX_BRIGHTNESS" val="0"/>
  <p:tag name="KSO_WM_UNIT_TEXT_FILL_FORE_SCHEMECOLOR_INDEX" val="9"/>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40_6*l_h_a*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5.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6*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6.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6*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7.xml><?xml version="1.0" encoding="utf-8"?>
<p:tagLst xmlns:p="http://schemas.openxmlformats.org/presentationml/2006/main">
  <p:tag name="KSO_WM_UNIT_TEXT_FILL_FORE_SCHEMECOLOR_INDEX_BRIGHTNESS" val="0"/>
  <p:tag name="KSO_WM_UNIT_TEXT_FILL_FORE_SCHEMECOLOR_INDEX" val="10"/>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40_6*l_h_a*1_6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6*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6*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6*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6*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40_6*l_h_i*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8040_6*l_h_i*1_6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6*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5.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6*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6.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40_6*l_h_i*1_5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7.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6*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8.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6*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9.xml><?xml version="1.0" encoding="utf-8"?>
<p:tagLst xmlns:p="http://schemas.openxmlformats.org/presentationml/2006/main">
  <p:tag name="KSO_WM_UNIT_LINE_FORE_SCHEMECOLOR_INDEX_BRIGHTNESS" val="0"/>
  <p:tag name="KSO_WM_UNIT_LINE_FORE_SCHEMECOLOR_INDEX" val="1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40_6*l_h_i*1_6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6*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6*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2.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40_6*l_h_x*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3.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6*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6*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5.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6_1"/>
  <p:tag name="KSO_WM_UNIT_ID" val="diagram20228040_6*l_h_x*1_6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6.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6"/>
  <p:tag name="KSO_WM_SLIDE_SIZE" val="862.05*319.95"/>
  <p:tag name="KSO_WM_SLIDE_POSITION" val="49*127.1"/>
  <p:tag name="KSO_WM_DIAGRAM_GROUP_CODE" val="l1-1"/>
  <p:tag name="KSO_WM_SLIDE_DIAGTYPE" val="l"/>
  <p:tag name="KSO_WM_SLIDE_LAYOUT" val="a_l"/>
  <p:tag name="KSO_WM_SLIDE_LAYOUT_CNT" val="1_1"/>
</p:tagLst>
</file>

<file path=ppt/tags/tag2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40_5*l_h_i*1_5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69_3*l_i*1_1"/>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69_3*l_i*1_2"/>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69_3*l_i*1_3"/>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8069_3*l_i*1_4"/>
  <p:tag name="KSO_WM_TEMPLATE_CATEGORY" val="diagram"/>
  <p:tag name="KSO_WM_TEMPLATE_INDEX" val="20228069"/>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228069_3*l_i*1_5"/>
  <p:tag name="KSO_WM_TEMPLATE_CATEGORY" val="diagram"/>
  <p:tag name="KSO_WM_TEMPLATE_INDEX" val="20228069"/>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228069_3*l_i*1_6"/>
  <p:tag name="KSO_WM_TEMPLATE_CATEGORY" val="diagram"/>
  <p:tag name="KSO_WM_TEMPLATE_INDEX" val="20228069"/>
  <p:tag name="KSO_WM_UNIT_LAYERLEVEL" val="1_1"/>
  <p:tag name="KSO_WM_TAG_VERSION" val="1.0"/>
  <p:tag name="KSO_WM_BEAUTIFY_FLAG" val="#wm#"/>
  <p:tag name="KSO_WM_UNIT_LINE_FORE_SCHEMECOLOR_INDEX" val="6"/>
  <p:tag name="KSO_WM_UNIT_LINE_FILL_TYPE" val="2"/>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228069_3*l_i*1_7"/>
  <p:tag name="KSO_WM_TEMPLATE_CATEGORY" val="diagram"/>
  <p:tag name="KSO_WM_TEMPLATE_INDEX" val="2022806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228069_3*l_i*1_8"/>
  <p:tag name="KSO_WM_TEMPLATE_CATEGORY" val="diagram"/>
  <p:tag name="KSO_WM_TEMPLATE_INDEX" val="20228069"/>
  <p:tag name="KSO_WM_UNIT_LAYERLEVEL" val="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VALUE" val="114*1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8069_3*l_x*1_1"/>
  <p:tag name="KSO_WM_TEMPLATE_CATEGORY" val="diagram"/>
  <p:tag name="KSO_WM_TEMPLATE_INDEX" val="20228069"/>
  <p:tag name="KSO_WM_UNIT_LAYERLEVEL" val="1_1"/>
  <p:tag name="KSO_WM_TAG_VERSION" val="1.0"/>
  <p:tag name="KSO_WM_BEAUTIFY_FLAG" val="#wm#"/>
  <p:tag name="KSO_WM_UNIT_USESOURCEFORMAT_APPLY" val="1"/>
</p:tagLst>
</file>

<file path=ppt/tags/tag28.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5*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9_3*l_h_a*1_1_1"/>
  <p:tag name="KSO_WM_TEMPLATE_CATEGORY" val="diagram"/>
  <p:tag name="KSO_WM_TEMPLATE_INDEX" val="20228069"/>
  <p:tag name="KSO_WM_UNIT_LAYERLEVEL" val="1_1_1"/>
  <p:tag name="KSO_WM_TAG_VERSION" val="1.0"/>
  <p:tag name="KSO_WM_BEAUTIFY_FLAG" val="#wm#"/>
  <p:tag name="KSO_WM_UNIT_TEXT_FILL_FORE_SCHEMECOLOR_INDEX" val="5"/>
  <p:tag name="KSO_WM_UNIT_TEXT_FILL_TYPE" val="1"/>
  <p:tag name="KSO_WM_UNIT_USESOURCEFORMAT_APPLY" val="1"/>
</p:tagLst>
</file>

<file path=ppt/tags/tag28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69_3*l_h_f*1_1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9_3*l_h_a*1_2_1"/>
  <p:tag name="KSO_WM_TEMPLATE_CATEGORY" val="diagram"/>
  <p:tag name="KSO_WM_TEMPLATE_INDEX" val="20228069"/>
  <p:tag name="KSO_WM_UNIT_LAYERLEVEL" val="1_1_1"/>
  <p:tag name="KSO_WM_TAG_VERSION" val="1.0"/>
  <p:tag name="KSO_WM_BEAUTIFY_FLAG" val="#wm#"/>
  <p:tag name="KSO_WM_UNIT_TEXT_FILL_FORE_SCHEMECOLOR_INDEX" val="6"/>
  <p:tag name="KSO_WM_UNIT_TEXT_FILL_TYPE" val="1"/>
  <p:tag name="KSO_WM_UNIT_USESOURCEFORMAT_APPLY" val="1"/>
</p:tagLst>
</file>

<file path=ppt/tags/tag28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69_3*l_h_f*1_2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69_3*l_h_a*1_3_1"/>
  <p:tag name="KSO_WM_TEMPLATE_CATEGORY" val="diagram"/>
  <p:tag name="KSO_WM_TEMPLATE_INDEX" val="20228069"/>
  <p:tag name="KSO_WM_UNIT_LAYERLEVEL" val="1_1_1"/>
  <p:tag name="KSO_WM_TAG_VERSION" val="1.0"/>
  <p:tag name="KSO_WM_BEAUTIFY_FLAG" val="#wm#"/>
  <p:tag name="KSO_WM_UNIT_TEXT_FILL_FORE_SCHEMECOLOR_INDEX" val="7"/>
  <p:tag name="KSO_WM_UNIT_TEXT_FILL_TYPE" val="1"/>
  <p:tag name="KSO_WM_UNIT_USESOURCEFORMAT_APPLY" val="1"/>
</p:tagLst>
</file>

<file path=ppt/tags/tag28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69_3*l_h_f*1_3_1"/>
  <p:tag name="KSO_WM_TEMPLATE_CATEGORY" val="diagram"/>
  <p:tag name="KSO_WM_TEMPLATE_INDEX" val="20228069"/>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9_3*l_h_i*1_1_1"/>
  <p:tag name="KSO_WM_TEMPLATE_CATEGORY" val="diagram"/>
  <p:tag name="KSO_WM_TEMPLATE_INDEX" val="2022806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9_3*l_h_i*1_1_2"/>
  <p:tag name="KSO_WM_TEMPLATE_CATEGORY" val="diagram"/>
  <p:tag name="KSO_WM_TEMPLATE_INDEX" val="20228069"/>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9_3*l_h_i*1_2_1"/>
  <p:tag name="KSO_WM_TEMPLATE_CATEGORY" val="diagram"/>
  <p:tag name="KSO_WM_TEMPLATE_INDEX" val="2022806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9_3*l_h_i*1_2_2"/>
  <p:tag name="KSO_WM_TEMPLATE_CATEGORY" val="diagram"/>
  <p:tag name="KSO_WM_TEMPLATE_INDEX" val="20228069"/>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69_3*l_h_i*1_3_1"/>
  <p:tag name="KSO_WM_TEMPLATE_CATEGORY" val="diagram"/>
  <p:tag name="KSO_WM_TEMPLATE_INDEX" val="2022806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69_3*l_h_i*1_3_2"/>
  <p:tag name="KSO_WM_TEMPLATE_CATEGORY" val="diagram"/>
  <p:tag name="KSO_WM_TEMPLATE_INDEX" val="20228069"/>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292.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69_3*a*1"/>
  <p:tag name="KSO_WM_TEMPLATE_CATEGORY" val="diagram"/>
  <p:tag name="KSO_WM_TEMPLATE_INDEX" val="20228069"/>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9_3*i*1"/>
  <p:tag name="KSO_WM_TEMPLATE_CATEGORY" val="diagram"/>
  <p:tag name="KSO_WM_TEMPLATE_INDEX" val="20228069"/>
  <p:tag name="KSO_WM_UNIT_LAYERLEVEL" val="1"/>
  <p:tag name="KSO_WM_TAG_VERSION" val="1.0"/>
  <p:tag name="KSO_WM_BEAUTIFY_FLAG" val="#wm#"/>
  <p:tag name="KSO_WM_UNIT_LINE_FORE_SCHEMECOLOR_INDEX" val="5"/>
  <p:tag name="KSO_WM_UNIT_LINE_FILL_TYPE" val="2"/>
  <p:tag name="KSO_WM_UNIT_USESOURCEFORMAT_APPLY" val="1"/>
</p:tagLst>
</file>

<file path=ppt/tags/tag294.xml><?xml version="1.0" encoding="utf-8"?>
<p:tagLst xmlns:p="http://schemas.openxmlformats.org/presentationml/2006/main">
  <p:tag name="KSO_WM_SPECIAL_SOURCE" val="bdnull"/>
  <p:tag name="KSO_WM_SLIDE_ID" val="diagram20228069_3"/>
  <p:tag name="KSO_WM_TEMPLATE_SUBCATEGORY" val="0"/>
  <p:tag name="KSO_WM_TEMPLATE_MASTER_TYPE" val="1"/>
  <p:tag name="KSO_WM_TEMPLATE_COLOR_TYPE" val="0"/>
  <p:tag name="KSO_WM_SLIDE_ITEM_CNT" val="3"/>
  <p:tag name="KSO_WM_SLIDE_INDEX" val="3"/>
  <p:tag name="KSO_WM_TAG_VERSION" val="1.0"/>
  <p:tag name="KSO_WM_BEAUTIFY_FLAG" val="#wm#"/>
  <p:tag name="KSO_WM_TEMPLATE_CATEGORY" val="diagram"/>
  <p:tag name="KSO_WM_TEMPLATE_INDEX" val="20228069"/>
  <p:tag name="KSO_WM_SLIDE_TYPE" val="text"/>
  <p:tag name="KSO_WM_SLIDE_SUBTYPE" val="diag"/>
  <p:tag name="KSO_WM_SLIDE_SIZE" val="623.7*373.75"/>
  <p:tag name="KSO_WM_SLIDE_POSITION" val="168.2*116.3"/>
  <p:tag name="KSO_WM_DIAGRAM_GROUP_CODE" val="l1-1"/>
  <p:tag name="KSO_WM_SLIDE_DIAGTYPE" val="l"/>
  <p:tag name="KSO_WM_SLIDE_LAYOUT" val="a_l"/>
  <p:tag name="KSO_WM_SLIDE_LAYOUT_CNT" val="1_1"/>
</p:tagLst>
</file>

<file path=ppt/tags/tag2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40_5*l_h_x*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5*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46.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5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4*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5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4*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5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4*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5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4*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5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4*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5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4*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59.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4*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4*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1.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4*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2.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4*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3.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4*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4.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4*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4*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4*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4*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4*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69.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4*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70.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4*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1.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4*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2.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4*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4*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4*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5.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4*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6.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4*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77.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4"/>
  <p:tag name="KSO_WM_SLIDE_SIZE" val="862.05*319.95"/>
  <p:tag name="KSO_WM_SLIDE_POSITION" val="49*127.1"/>
  <p:tag name="KSO_WM_DIAGRAM_GROUP_CODE" val="l1-1"/>
  <p:tag name="KSO_WM_SLIDE_DIAGTYPE" val="l"/>
  <p:tag name="KSO_WM_SLIDE_LAYOUT" val="a_l"/>
  <p:tag name="KSO_WM_SLIDE_LAYOUT_CNT" val="1_1"/>
</p:tagLst>
</file>

<file path=ppt/tags/tag3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8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8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8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8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9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9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9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39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39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3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0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0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0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4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1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1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1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2169_1*i*1"/>
  <p:tag name="KSO_WM_TEMPLATE_CATEGORY" val="diagram"/>
  <p:tag name="KSO_WM_TEMPLATE_INDEX" val="20212169"/>
  <p:tag name="KSO_WM_UNIT_LAYERLEVEL" val="1"/>
  <p:tag name="KSO_WM_TAG_VERSION" val="1.0"/>
  <p:tag name="KSO_WM_BEAUTIFY_FLAG" val="#wm#"/>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8"/>
  <p:tag name="KSO_WM_TEMPLATE_ASSEMBLE_GROUPID" val="60656f2f4054ed1e2fb80528"/>
</p:tagLst>
</file>

<file path=ppt/tags/tag42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2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2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2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2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12169_1*i*2"/>
  <p:tag name="KSO_WM_TEMPLATE_CATEGORY" val="diagram"/>
  <p:tag name="KSO_WM_TEMPLATE_INDEX" val="20212169"/>
  <p:tag name="KSO_WM_UNIT_LAYERLEVEL" val="1"/>
  <p:tag name="KSO_WM_TAG_VERSION" val="1.0"/>
  <p:tag name="KSO_WM_BEAUTIFY_FLAG" val="#wm#"/>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8"/>
  <p:tag name="KSO_WM_TEMPLATE_ASSEMBLE_GROUPID" val="60656f2f4054ed1e2fb80528"/>
</p:tagLst>
</file>

<file path=ppt/tags/tag4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3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3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3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12169_1*i*4"/>
  <p:tag name="KSO_WM_TEMPLATE_CATEGORY" val="diagram"/>
  <p:tag name="KSO_WM_TEMPLATE_INDEX" val="20212169"/>
  <p:tag name="KSO_WM_UNIT_LAYERLEVEL" val="1"/>
  <p:tag name="KSO_WM_TAG_VERSION" val="1.0"/>
  <p:tag name="KSO_WM_BEAUTIFY_FLAG" val="#wm#"/>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4c5760f1573244b288069be05e051cb5&quot;,&quot;X&quot;:{&quot;Pos&quot;:1},&quot;Y&quot;:{&quot;Pos&quot;:1}},&quot;whChangeMode&quot;:0}"/>
  <p:tag name="KSO_WM_UNIT_DEC_AREA_ID" val="6c593065b925441185049ec7104e01a9"/>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8"/>
  <p:tag name="KSO_WM_TEMPLATE_ASSEMBLE_GROUPID" val="60656f2f4054ed1e2fb80528"/>
</p:tagLst>
</file>

<file path=ppt/tags/tag4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4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4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4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xml><?xml version="1.0" encoding="utf-8"?>
<p:tagLst xmlns:p="http://schemas.openxmlformats.org/presentationml/2006/main">
  <p:tag name="KSO_WM_UNIT_TEXT_SUBTYPE" val="a"/>
  <p:tag name="KSO_WM_UNIT_SUBTYPE" val="a"/>
  <p:tag name="KSO_WM_UNIT_PRESET_TEXT" val="单击此处添加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2169_1*f*1"/>
  <p:tag name="KSO_WM_TEMPLATE_CATEGORY" val="diagram"/>
  <p:tag name="KSO_WM_TEMPLATE_INDEX" val="20212169"/>
  <p:tag name="KSO_WM_UNIT_LAYERLEVEL" val="1"/>
  <p:tag name="KSO_WM_TAG_VERSION" val="1.0"/>
  <p:tag name="KSO_WM_BEAUTIFY_FLAG" val="#wm#"/>
  <p:tag name="KSO_WM_UNIT_DEFAULT_FONT" val="14;20;2"/>
  <p:tag name="KSO_WM_UNIT_BLOCK" val="0"/>
  <p:tag name="KSO_WM_UNIT_VALUE" val="42"/>
  <p:tag name="KSO_WM_UNIT_SHOW_EDIT_AREA_INDICATION" val="1"/>
  <p:tag name="KSO_WM_CHIP_GROUPID" val="5e6b05596848fb12bee65ac8"/>
  <p:tag name="KSO_WM_CHIP_XID" val="5e6b05596848fb12bee65aca"/>
  <p:tag name="KSO_WM_UNIT_DEC_AREA_ID" val="3d6647a8059d4cfea72b601870b01d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51ce8ecbb05048718e0dbe368dd5b0a4"/>
  <p:tag name="KSO_WM_UNIT_SUPPORT_BIG_FONT" val="1"/>
  <p:tag name="KSO_WM_UNIT_TEXT_FILL_FORE_SCHEMECOLOR_INDEX_BRIGHTNESS" val="0.25"/>
  <p:tag name="KSO_WM_UNIT_TEXT_FILL_FORE_SCHEMECOLOR_INDEX" val="13"/>
  <p:tag name="KSO_WM_UNIT_TEXT_FILL_TYPE" val="1"/>
  <p:tag name="KSO_WM_TEMPLATE_ASSEMBLE_XID" val="60656f2f4054ed1e2fb80528"/>
  <p:tag name="KSO_WM_TEMPLATE_ASSEMBLE_GROUPID" val="60656f2f4054ed1e2fb80528"/>
</p:tagLst>
</file>

<file path=ppt/tags/tag45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5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5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5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5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5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2169_1*f*2"/>
  <p:tag name="KSO_WM_TEMPLATE_CATEGORY" val="diagram"/>
  <p:tag name="KSO_WM_TEMPLATE_INDEX" val="20212169"/>
  <p:tag name="KSO_WM_UNIT_LAYERLEVEL" val="1"/>
  <p:tag name="KSO_WM_TAG_VERSION" val="1.0"/>
  <p:tag name="KSO_WM_BEAUTIFY_FLAG" val="#wm#"/>
  <p:tag name="KSO_WM_UNIT_DEFAULT_FONT" val="14;20;2"/>
  <p:tag name="KSO_WM_UNIT_BLOCK" val="0"/>
  <p:tag name="KSO_WM_UNIT_VALUE" val="247"/>
  <p:tag name="KSO_WM_UNIT_SHOW_EDIT_AREA_INDICATION" val="1"/>
  <p:tag name="KSO_WM_CHIP_GROUPID" val="5e6b05596848fb12bee65ac8"/>
  <p:tag name="KSO_WM_CHIP_XID" val="5e6b05596848fb12bee65aca"/>
  <p:tag name="KSO_WM_UNIT_DEC_AREA_ID" val="4c5760f1573244b288069be05e051c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d163ea665a7f462fba39aea648a424b8"/>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8"/>
  <p:tag name="KSO_WM_TEMPLATE_ASSEMBLE_GROUPID" val="60656f2f4054ed1e2fb80528"/>
</p:tagLst>
</file>

<file path=ppt/tags/tag4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6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6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xml><?xml version="1.0" encoding="utf-8"?>
<p:tagLst xmlns:p="http://schemas.openxmlformats.org/presentationml/2006/main">
  <p:tag name="KSO_WM_SLIDE_ID" val="diagram2021216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2169"/>
  <p:tag name="KSO_WM_SLIDE_LAYOUT" val="f"/>
  <p:tag name="KSO_WM_SLIDE_LAYOUT_CNT" val="2"/>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6&quot;,&quot;maxSize&quot;:{&quot;size1&quot;:44.29340551098188},&quot;minSize&quot;:{&quot;size1&quot;:44.29340551098188},&quot;normalSize&quot;:{&quot;size1&quot;:44.29340551098188},&quot;subLayout&quot;:[{&quot;id&quot;:&quot;2021-04-01T15:32:56&quot;,&quot;margin&quot;:{&quot;bottom&quot;:5.927000999450684,&quot;left&quot;:3.809999942779541,&quot;right&quot;:-2.0053094215266142e-15,&quot;top&quot;:5.079999923706055},&quot;type&quot;:0},{&quot;id&quot;:&quot;2021-04-01T15:32:56&quot;,&quot;margin&quot;:{&quot;bottom&quot;:2.5399999618530273,&quot;left&quot;:1.2699999809265137,&quot;right&quot;:4.2330002784729,&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8"/>
  <p:tag name="KSO_WM_TEMPLATE_ASSEMBLE_GROUPID" val="60656f2f4054ed1e2fb80528"/>
</p:tagLst>
</file>

<file path=ppt/tags/tag47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7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7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7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7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8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48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8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9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49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9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49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0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0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0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0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0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1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1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1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2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2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2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3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3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3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3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3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4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4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43.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5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4*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4*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4*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4*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4*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5.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4*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4*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7.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4*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8.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4*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59.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4*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60.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4*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1.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4*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4*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4*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4*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4*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6.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4*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7.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4*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8.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4*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69.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4*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57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4*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7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4*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72.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4*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7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4*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74.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4"/>
  <p:tag name="KSO_WM_SLIDE_SIZE" val="862.05*319.95"/>
  <p:tag name="KSO_WM_SLIDE_POSITION" val="49*127.1"/>
  <p:tag name="KSO_WM_DIAGRAM_GROUP_CODE" val="l1-1"/>
  <p:tag name="KSO_WM_SLIDE_DIAGTYPE" val="l"/>
  <p:tag name="KSO_WM_SLIDE_LAYOUT" val="a_l"/>
  <p:tag name="KSO_WM_SLIDE_LAYOUT_CNT" val="1_1"/>
</p:tagLst>
</file>

<file path=ppt/tags/tag5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7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7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58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8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86.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87.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8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9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59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59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5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6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0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02.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03.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0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0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61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1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1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64_2*l_i*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614.xml><?xml version="1.0" encoding="utf-8"?>
<p:tagLst xmlns:p="http://schemas.openxmlformats.org/presentationml/2006/main">
  <p:tag name="KSO_WM_UNIT_FILL_FORE_SCHEMECOLOR_INDEX_BRIGHTNESS" val="0"/>
  <p:tag name="KSO_WM_UNIT_FILL_FORE_SCHEMECOLOR_INDEX" val="14"/>
  <p:tag name="KSO_WM_UNIT_FILL_TYPE" val="1"/>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64_2*l_i*1_2"/>
  <p:tag name="KSO_WM_TEMPLATE_CATEGORY" val="diagram"/>
  <p:tag name="KSO_WM_TEMPLATE_INDEX" val="20227964"/>
  <p:tag name="KSO_WM_UNIT_LAYERLEVEL" val="1_1"/>
  <p:tag name="KSO_WM_TAG_VERSION" val="1.0"/>
  <p:tag name="KSO_WM_BEAUTIFY_FLAG" val="#wm#"/>
  <p:tag name="KSO_WM_UNIT_USESOURCEFORMAT_APPLY" val="1"/>
</p:tagLst>
</file>

<file path=ppt/tags/tag615.xml><?xml version="1.0" encoding="utf-8"?>
<p:tagLst xmlns:p="http://schemas.openxmlformats.org/presentationml/2006/main">
  <p:tag name="KSO_WM_UNIT_LINE_FORE_SCHEMECOLOR_INDEX_BRIGHTNESS" val="0"/>
  <p:tag name="KSO_WM_UNIT_LINE_FORE_SCHEMECOLOR_INDEX" val="6"/>
  <p:tag name="KSO_WM_UNIT_LINE_FILL_TYPE" val="2"/>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64_2*l_i*1_3"/>
  <p:tag name="KSO_WM_TEMPLATE_CATEGORY" val="diagram"/>
  <p:tag name="KSO_WM_TEMPLATE_INDEX" val="20227964"/>
  <p:tag name="KSO_WM_UNIT_LAYERLEVEL" val="1_1"/>
  <p:tag name="KSO_WM_TAG_VERSION" val="1.0"/>
  <p:tag name="KSO_WM_BEAUTIFY_FLAG" val="#wm#"/>
  <p:tag name="KSO_WM_UNIT_USESOURCEFORMAT_APPLY" val="1"/>
</p:tagLst>
</file>

<file path=ppt/tags/tag616.xml><?xml version="1.0" encoding="utf-8"?>
<p:tagLst xmlns:p="http://schemas.openxmlformats.org/presentationml/2006/main">
  <p:tag name="KSO_WM_UNIT_VALUE" val="214*214"/>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227964_2*l_x*1_1"/>
  <p:tag name="KSO_WM_TEMPLATE_CATEGORY" val="diagram"/>
  <p:tag name="KSO_WM_TEMPLATE_INDEX" val="20227964"/>
  <p:tag name="KSO_WM_UNIT_LAYERLEVEL" val="1_1"/>
  <p:tag name="KSO_WM_TAG_VERSION" val="1.0"/>
  <p:tag name="KSO_WM_BEAUTIFY_FLAG" val="#wm#"/>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64_2*l_i*1_4"/>
  <p:tag name="KSO_WM_TEMPLATE_CATEGORY" val="diagram"/>
  <p:tag name="KSO_WM_TEMPLATE_INDEX" val="20227964"/>
  <p:tag name="KSO_WM_UNIT_LAYERLEVEL" val="1_1"/>
  <p:tag name="KSO_WM_TAG_VERSION" val="1.0"/>
  <p:tag name="KSO_WM_BEAUTIFY_FLAG" val="#wm#"/>
  <p:tag name="KSO_WM_UNIT_USESOURCEFORMAT_APPLY" val="1"/>
</p:tagLst>
</file>

<file path=ppt/tags/tag618.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4_2*l_h_i*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19.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4_2*l_h_i*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20.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64_2*l_h_i*1_2_2"/>
  <p:tag name="KSO_WM_TEMPLATE_CATEGORY" val="diagram"/>
  <p:tag name="KSO_WM_TEMPLATE_INDEX" val="20227964"/>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621.xml><?xml version="1.0" encoding="utf-8"?>
<p:tagLst xmlns:p="http://schemas.openxmlformats.org/presentationml/2006/main">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64_2*l_h_i*1_1_2"/>
  <p:tag name="KSO_WM_TEMPLATE_CATEGORY" val="diagram"/>
  <p:tag name="KSO_WM_TEMPLATE_INDEX" val="20227964"/>
  <p:tag name="KSO_WM_UNIT_LAYERLEVEL" val="1_1_1"/>
  <p:tag name="KSO_WM_TAG_VERSION" val="1.0"/>
  <p:tag name="KSO_WM_BEAUTIFY_FLAG" val="#wm#"/>
  <p:tag name="KSO_WM_UNIT_FILL_FORE_SCHEMECOLOR_INDEX" val="7"/>
  <p:tag name="KSO_WM_UNIT_FILL_TYPE" val="1"/>
  <p:tag name="KSO_WM_UNIT_USESOURCEFORMAT_APPLY" val="1"/>
</p:tagLst>
</file>

<file path=ppt/tags/tag622.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64_2*l_h_i*1_2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3.xml><?xml version="1.0" encoding="utf-8"?>
<p:tagLst xmlns:p="http://schemas.openxmlformats.org/presentationml/2006/main">
  <p:tag name="KSO_WM_UNIT_FILL_FORE_SCHEMECOLOR_INDEX_BRIGHTNESS" val="0.8"/>
  <p:tag name="KSO_WM_UNIT_FILL_FORE_SCHEMECOLOR_INDEX" val="5"/>
  <p:tag name="KSO_WM_UNIT_FILL_TYPE" val="1"/>
  <p:tag name="KSO_WM_UNIT_SHADOW_SCHEMECOLOR_INDEX_BRIGHTNESS" val="-0.2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64_2*l_h_i*1_1_3"/>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64_2*l_h_x*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64_2*l_h_x*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6.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64_2*l_h_a*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64_2*l_h_f*1_1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8.xml><?xml version="1.0" encoding="utf-8"?>
<p:tagLst xmlns:p="http://schemas.openxmlformats.org/presentationml/2006/main">
  <p:tag name="KSO_WM_UNIT_TEXT_FILL_FORE_SCHEMECOLOR_INDEX_BRIGHTNESS" val="0.25"/>
  <p:tag name="KSO_WM_UNIT_TEXT_FILL_FORE_SCHEMECOLOR_INDEX" val="13"/>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64_2*l_h_a*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29.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64_2*l_h_f*1_2_1"/>
  <p:tag name="KSO_WM_TEMPLATE_CATEGORY" val="diagram"/>
  <p:tag name="KSO_WM_TEMPLATE_INDEX" val="20227964"/>
  <p:tag name="KSO_WM_UNIT_LAYERLEVEL" val="1_1_1"/>
  <p:tag name="KSO_WM_TAG_VERSION" val="1.0"/>
  <p:tag name="KSO_WM_BEAUTIFY_FLAG" val="#wm#"/>
  <p:tag name="KSO_WM_UNIT_USESOURCEFORMAT_APPLY" val="1"/>
</p:tagLst>
</file>

<file path=ppt/tags/tag6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34.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35.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3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4_1"/>
  <p:tag name="KSO_WM_UNIT_ID" val="diagram20228000_4*l_h_i*1_4_1"/>
  <p:tag name="KSO_WM_UNIT_LAYERLEVEL" val="1_1_1"/>
  <p:tag name="KSO_WM_UNIT_FILL_FORE_SCHEMECOLOR_INDEX" val="8"/>
  <p:tag name="KSO_WM_UNIT_FILL_TYPE" val="1"/>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4_2"/>
  <p:tag name="KSO_WM_UNIT_ID" val="diagram20228000_4*l_h_i*1_4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4_3"/>
  <p:tag name="KSO_WM_UNIT_ID" val="diagram20228000_4*l_h_i*1_4_3"/>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3_1"/>
  <p:tag name="KSO_WM_UNIT_ID" val="diagram20228000_4*l_h_i*1_3_1"/>
  <p:tag name="KSO_WM_UNIT_LAYERLEVEL" val="1_1_1"/>
  <p:tag name="KSO_WM_UNIT_FILL_FORE_SCHEMECOLOR_INDEX" val="7"/>
  <p:tag name="KSO_WM_UNIT_FILL_TYPE" val="1"/>
  <p:tag name="KSO_WM_UNIT_TEXT_FILL_FORE_SCHEMECOLOR_INDEX" val="2"/>
  <p:tag name="KSO_WM_UNIT_TEXT_FILL_TYPE" val="1"/>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3_2"/>
  <p:tag name="KSO_WM_UNIT_ID" val="diagram20228000_4*l_h_i*1_3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3_3"/>
  <p:tag name="KSO_WM_UNIT_ID" val="diagram20228000_4*l_h_i*1_3_3"/>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1_1"/>
  <p:tag name="KSO_WM_UNIT_ID" val="diagram20228000_4*l_h_i*1_1_1"/>
  <p:tag name="KSO_WM_UNIT_LAYERLEVEL" val="1_1_1"/>
  <p:tag name="KSO_WM_UNIT_FILL_FORE_SCHEMECOLOR_INDEX" val="10"/>
  <p:tag name="KSO_WM_UNIT_FILL_TYPE" val="1"/>
  <p:tag name="KSO_WM_UNIT_TEXT_FILL_FORE_SCHEMECOLOR_INDEX" val="2"/>
  <p:tag name="KSO_WM_UNIT_TEXT_FILL_TYPE" val="1"/>
  <p:tag name="KSO_WM_UNIT_USESOURCEFORMAT_APPLY"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1_2"/>
  <p:tag name="KSO_WM_UNIT_ID" val="diagram20228000_4*l_h_i*1_1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1_3"/>
  <p:tag name="KSO_WM_UNIT_ID" val="diagram20228000_4*l_h_i*1_1_3"/>
  <p:tag name="KSO_WM_UNIT_TEXT_FILL_FORE_SCHEMECOLOR_INDEX" val="13"/>
  <p:tag name="KSO_WM_UNIT_TEXT_FILL_TYPE" val="1"/>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2_1"/>
  <p:tag name="KSO_WM_UNIT_ID" val="diagram20228000_4*l_h_i*1_2_1"/>
  <p:tag name="KSO_WM_UNIT_LAYERLEVEL" val="1_1_1"/>
  <p:tag name="KSO_WM_UNIT_FILL_FORE_SCHEMECOLOR_INDEX" val="6"/>
  <p:tag name="KSO_WM_UNIT_FILL_TYPE" val="1"/>
  <p:tag name="KSO_WM_UNIT_TEXT_FILL_FORE_SCHEMECOLOR_INDEX" val="2"/>
  <p:tag name="KSO_WM_UNIT_TEXT_FILL_TYPE" val="1"/>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2_2"/>
  <p:tag name="KSO_WM_UNIT_ID" val="diagram20228000_4*l_h_i*1_2_2"/>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2_3"/>
  <p:tag name="KSO_WM_UNIT_ID" val="diagram20228000_4*l_h_i*1_2_3"/>
  <p:tag name="KSO_WM_UNIT_TEXT_FILL_FORE_SCHEMECOLOR_INDEX" val="13"/>
  <p:tag name="KSO_WM_UNIT_TEXT_FILL_TYPE" val="1"/>
  <p:tag name="KSO_WM_UNIT_USESOURCEFORMAT_APPLY" val="1"/>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25*125"/>
  <p:tag name="KSO_WM_DIAGRAM_GROUP_CODE" val="l1-1"/>
  <p:tag name="KSO_WM_UNIT_TYPE" val="l_h_x"/>
  <p:tag name="KSO_WM_UNIT_INDEX" val="1_4_1"/>
  <p:tag name="KSO_WM_UNIT_ID" val="diagram20228000_4*l_h_x*1_4_1"/>
  <p:tag name="KSO_WM_UNIT_LAYERLEVEL" val="1_1_1"/>
  <p:tag name="KSO_WM_UNIT_USESOURCEFORMAT_APPLY" val="1"/>
</p:tagLst>
</file>

<file path=ppt/tags/tag6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10*110"/>
  <p:tag name="KSO_WM_DIAGRAM_GROUP_CODE" val="l1-1"/>
  <p:tag name="KSO_WM_UNIT_TYPE" val="l_h_x"/>
  <p:tag name="KSO_WM_UNIT_INDEX" val="1_2_1"/>
  <p:tag name="KSO_WM_UNIT_ID" val="diagram20228000_4*l_h_x*1_2_1"/>
  <p:tag name="KSO_WM_UNIT_LAYERLEVEL" val="1_1_1"/>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25*125"/>
  <p:tag name="KSO_WM_DIAGRAM_GROUP_CODE" val="l1-1"/>
  <p:tag name="KSO_WM_UNIT_TYPE" val="l_h_x"/>
  <p:tag name="KSO_WM_UNIT_INDEX" val="1_1_1"/>
  <p:tag name="KSO_WM_UNIT_ID" val="diagram20228000_4*l_h_x*1_1_1"/>
  <p:tag name="KSO_WM_UNIT_LAYERLEVEL" val="1_1_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37*137"/>
  <p:tag name="KSO_WM_DIAGRAM_GROUP_CODE" val="l1-1"/>
  <p:tag name="KSO_WM_UNIT_TYPE" val="l_h_x"/>
  <p:tag name="KSO_WM_UNIT_INDEX" val="1_3_1"/>
  <p:tag name="KSO_WM_UNIT_ID" val="diagram20228000_4*l_h_x*1_3_1"/>
  <p:tag name="KSO_WM_UNIT_LAYERLEVEL" val="1_1_1"/>
  <p:tag name="KSO_WM_UNIT_USESOURCEFORMAT_APPLY"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1_1"/>
  <p:tag name="KSO_WM_UNIT_ID" val="diagram20228000_4*l_h_a*1_1_1"/>
  <p:tag name="KSO_WM_UNIT_LAYERLEVEL" val="1_1_1"/>
  <p:tag name="KSO_WM_UNIT_TEXT_FILL_FORE_SCHEMECOLOR_INDEX" val="10"/>
  <p:tag name="KSO_WM_UNIT_TEXT_FILL_TYPE" val="1"/>
  <p:tag name="KSO_WM_UNIT_USESOURCEFORMAT_APPLY" val="1"/>
</p:tagLst>
</file>

<file path=ppt/tags/tag65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3_1"/>
  <p:tag name="KSO_WM_UNIT_ID" val="diagram20228000_4*l_h_a*1_3_1"/>
  <p:tag name="KSO_WM_UNIT_LAYERLEVEL" val="1_1_1"/>
  <p:tag name="KSO_WM_UNIT_TEXT_FILL_FORE_SCHEMECOLOR_INDEX" val="7"/>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2_1"/>
  <p:tag name="KSO_WM_UNIT_ID" val="diagram20228000_4*l_h_a*1_2_1"/>
  <p:tag name="KSO_WM_UNIT_LAYERLEVEL" val="1_1_1"/>
  <p:tag name="KSO_WM_UNIT_TEXT_FILL_FORE_SCHEMECOLOR_INDEX" val="6"/>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ISCONTENTSTITLE" val="0"/>
  <p:tag name="KSO_WM_UNIT_ISNUMDGMTITLE" val="0"/>
  <p:tag name="KSO_WM_UNIT_PRESET_TEXT" val="单击添加小标题"/>
  <p:tag name="KSO_WM_UNIT_NOCLEAR" val="0"/>
  <p:tag name="KSO_WM_DIAGRAM_GROUP_CODE" val="l1-1"/>
  <p:tag name="KSO_WM_UNIT_TYPE" val="l_h_a"/>
  <p:tag name="KSO_WM_UNIT_INDEX" val="1_4_1"/>
  <p:tag name="KSO_WM_UNIT_ID" val="diagram20228000_4*l_h_a*1_4_1"/>
  <p:tag name="KSO_WM_UNIT_LAYERLEVEL" val="1_1_1"/>
  <p:tag name="KSO_WM_UNIT_TEXT_FILL_FORE_SCHEMECOLOR_INDEX" val="8"/>
  <p:tag name="KSO_WM_UNIT_TEXT_FILL_TYPE" val="1"/>
  <p:tag name="KSO_WM_UNIT_USESOURCEFORMAT_APPLY" val="1"/>
</p:tagLst>
</file>

<file path=ppt/tags/tag6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6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6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6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7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7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7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7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8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8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8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8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8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6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9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69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69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6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7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0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0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0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1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11.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12.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13.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8.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19.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720.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21.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6.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27.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2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2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7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4.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3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73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3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75.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40_5*l_h_i*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80.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83.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86.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87.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40_5*l_h_i*1_5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20_1*i*1"/>
  <p:tag name="KSO_WM_TEMPLATE_CATEGORY" val="diagram"/>
  <p:tag name="KSO_WM_TEMPLATE_INDEX" val="20194720"/>
  <p:tag name="KSO_WM_UNIT_LAYERLEVEL" val="1"/>
  <p:tag name="KSO_WM_TAG_VERSION" val="1.0"/>
  <p:tag name="KSO_WM_BEAUTIFY_FLAG" val="#wm#"/>
  <p:tag name="KSO_WM_UNIT_COLOR_SCHEME_SHAPE_ID" val="5"/>
  <p:tag name="KSO_WM_UNIT_COLOR_SCHEME_PARENT_PAGE" val="0_1"/>
  <p:tag name="KSO_WM_UNIT_DECOLORIZATION"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194720_1*i*2"/>
  <p:tag name="KSO_WM_TEMPLATE_CATEGORY" val="diagram"/>
  <p:tag name="KSO_WM_TEMPLATE_INDEX" val="20194720"/>
  <p:tag name="KSO_WM_UNIT_LAYERLEVEL" val="1"/>
  <p:tag name="KSO_WM_TAG_VERSION" val="1.0"/>
  <p:tag name="KSO_WM_BEAUTIFY_FLAG" val="#wm#"/>
  <p:tag name="KSO_WM_UNIT_COLOR_SCHEME_SHAPE_ID" val="6"/>
  <p:tag name="KSO_WM_UNIT_COLOR_SCHEME_PARENT_PAGE" val="0_1"/>
</p:tagLst>
</file>

<file path=ppt/tags/tag95.xml><?xml version="1.0" encoding="utf-8"?>
<p:tagLst xmlns:p="http://schemas.openxmlformats.org/presentationml/2006/main">
  <p:tag name="MH" val="20150811113114"/>
  <p:tag name="MH_LIBRARY" val="GRAPHIC"/>
  <p:tag name="MH_ORDER" val="Diamond 80"/>
  <p:tag name="KSO_WM_UNIT_INDEX" val="1_8"/>
  <p:tag name="KSO_WM_UNIT_CLEAR" val="1"/>
  <p:tag name="KSO_WM_UNIT_LAYERLEVEL" val="1_1"/>
  <p:tag name="KSO_WM_TAG_VERSION" val="1.0"/>
  <p:tag name="KSO_WM_BEAUTIFY_FLAG" val="#wm#"/>
  <p:tag name="KSO_WM_UNIT_TYPE" val="i"/>
  <p:tag name="KSO_WM_UNIT_ID" val="150995200*i*11"/>
  <p:tag name="KSO_WM_TEMPLATE_CATEGORY" val="diagram"/>
  <p:tag name="KSO_WM_TEMPLATE_INDEX" val="169087"/>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194720_1*i*3"/>
  <p:tag name="KSO_WM_TEMPLATE_CATEGORY" val="diagram"/>
  <p:tag name="KSO_WM_TEMPLATE_INDEX" val="20194720"/>
  <p:tag name="KSO_WM_UNIT_LAYERLEVEL" val="1"/>
  <p:tag name="KSO_WM_TAG_VERSION" val="1.0"/>
  <p:tag name="KSO_WM_BEAUTIFY_FLAG" val="#wm#"/>
  <p:tag name="KSO_WM_UNIT_COLOR_SCHEME_SHAPE_ID" val="7"/>
  <p:tag name="KSO_WM_UNIT_COLOR_SCHEME_PARENT_PAGE" val="0_1"/>
  <p:tag name="KSO_WM_UNIT_FOIL_COLOR"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194720_1*i*4"/>
  <p:tag name="KSO_WM_TEMPLATE_CATEGORY" val="diagram"/>
  <p:tag name="KSO_WM_TEMPLATE_INDEX" val="20194720"/>
  <p:tag name="KSO_WM_UNIT_LAYERLEVEL" val="1"/>
  <p:tag name="KSO_WM_TAG_VERSION" val="1.0"/>
  <p:tag name="KSO_WM_BEAUTIFY_FLAG" val="#wm#"/>
  <p:tag name="KSO_WM_UNIT_COLOR_SCHEME_SHAPE_ID" val="8"/>
  <p:tag name="KSO_WM_UNIT_COLOR_SCHEME_PARENT_PAGE" val="0_1"/>
</p:tagLst>
</file>

<file path=ppt/tags/tag98.xml><?xml version="1.0" encoding="utf-8"?>
<p:tagLst xmlns:p="http://schemas.openxmlformats.org/presentationml/2006/main">
  <p:tag name="MH" val="20150811113114"/>
  <p:tag name="MH_LIBRARY" val="GRAPHIC"/>
  <p:tag name="MH_ORDER" val="Diamond 25"/>
  <p:tag name="KSO_WM_UNIT_INDEX" val="1_6"/>
  <p:tag name="KSO_WM_UNIT_CLEAR" val="1"/>
  <p:tag name="KSO_WM_UNIT_LAYERLEVEL" val="1_1"/>
  <p:tag name="KSO_WM_TAG_VERSION" val="1.0"/>
  <p:tag name="KSO_WM_BEAUTIFY_FLAG" val="#wm#"/>
  <p:tag name="KSO_WM_UNIT_TYPE" val="i"/>
  <p:tag name="KSO_WM_UNIT_ID" val="150995200*i*9"/>
  <p:tag name="KSO_WM_TEMPLATE_CATEGORY" val="diagram"/>
  <p:tag name="KSO_WM_TEMPLATE_INDEX" val="169087"/>
</p:tagLst>
</file>

<file path=ppt/tags/tag99.xml><?xml version="1.0" encoding="utf-8"?>
<p:tagLst xmlns:p="http://schemas.openxmlformats.org/presentationml/2006/main">
  <p:tag name="MH" val="20150811113114"/>
  <p:tag name="MH_LIBRARY" val="GRAPHIC"/>
  <p:tag name="MH_ORDER" val="Diamond 44"/>
  <p:tag name="KSO_WM_UNIT_INDEX" val="1_7"/>
  <p:tag name="KSO_WM_UNIT_CLEAR" val="1"/>
  <p:tag name="KSO_WM_UNIT_LAYERLEVEL" val="1_1"/>
  <p:tag name="KSO_WM_TAG_VERSION" val="1.0"/>
  <p:tag name="KSO_WM_BEAUTIFY_FLAG" val="#wm#"/>
  <p:tag name="KSO_WM_UNIT_TYPE" val="i"/>
  <p:tag name="KSO_WM_UNIT_ID" val="150995200*i*10"/>
  <p:tag name="KSO_WM_TEMPLATE_CATEGORY" val="diagram"/>
  <p:tag name="KSO_WM_TEMPLATE_INDEX" val="16908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18601</Words>
  <Application>WPS 表格</Application>
  <PresentationFormat>宽屏</PresentationFormat>
  <Paragraphs>885</Paragraphs>
  <Slides>97</Slides>
  <Notes>209</Notes>
  <HiddenSlides>0</HiddenSlides>
  <MMClips>0</MMClips>
  <ScaleCrop>false</ScaleCrop>
  <HeadingPairs>
    <vt:vector size="6" baseType="variant">
      <vt:variant>
        <vt:lpstr>已用的字体</vt:lpstr>
      </vt:variant>
      <vt:variant>
        <vt:i4>40</vt:i4>
      </vt:variant>
      <vt:variant>
        <vt:lpstr>主题</vt:lpstr>
      </vt:variant>
      <vt:variant>
        <vt:i4>3</vt:i4>
      </vt:variant>
      <vt:variant>
        <vt:lpstr>幻灯片标题</vt:lpstr>
      </vt:variant>
      <vt:variant>
        <vt:i4>97</vt:i4>
      </vt:variant>
    </vt:vector>
  </HeadingPairs>
  <TitlesOfParts>
    <vt:vector size="140" baseType="lpstr">
      <vt:lpstr>Arial</vt:lpstr>
      <vt:lpstr>宋体</vt:lpstr>
      <vt:lpstr>Wingdings</vt:lpstr>
      <vt:lpstr>微软雅黑</vt:lpstr>
      <vt:lpstr>Calibri</vt:lpstr>
      <vt:lpstr>Helvetica Neue</vt:lpstr>
      <vt:lpstr>汉仪书宋二KW</vt:lpstr>
      <vt:lpstr>冬青黑体简体中文 W3</vt:lpstr>
      <vt:lpstr>Arial</vt:lpstr>
      <vt:lpstr>站酷高端黑</vt:lpstr>
      <vt:lpstr>汉仪中黑KW</vt:lpstr>
      <vt:lpstr>Franklin Gothic Book</vt:lpstr>
      <vt:lpstr>苹方-简</vt:lpstr>
      <vt:lpstr>Cambria Math</vt:lpstr>
      <vt:lpstr>Calibri</vt:lpstr>
      <vt:lpstr>宋体</vt:lpstr>
      <vt:lpstr>等线</vt:lpstr>
      <vt:lpstr>汉仪中等线KW</vt:lpstr>
      <vt:lpstr>等线 Light</vt:lpstr>
      <vt:lpstr>Kingsoft Math</vt:lpstr>
      <vt:lpstr>宋体</vt:lpstr>
      <vt:lpstr>Arial Unicode MS</vt:lpstr>
      <vt:lpstr>MiSans</vt:lpstr>
      <vt:lpstr>思源黑体 CN Bold</vt:lpstr>
      <vt:lpstr>思源黑体 CN Light</vt:lpstr>
      <vt:lpstr>思源黑体 CN Regular</vt:lpstr>
      <vt:lpstr>Source Han Sans CN Bold</vt:lpstr>
      <vt:lpstr/>
      <vt:lpstr>MiSans</vt:lpstr>
      <vt:lpstr>Wingdings</vt:lpstr>
      <vt:lpstr>思源黑体 CN Bold</vt:lpstr>
      <vt:lpstr>Microsoft YaHei Regular</vt:lpstr>
      <vt:lpstr>Microsoft YaHei</vt:lpstr>
      <vt:lpstr>Segoe UI</vt:lpstr>
      <vt:lpstr>Microsoft YaHei Bold</vt:lpstr>
      <vt:lpstr>锐字工房卡布奇诺美瞳简1.0</vt:lpstr>
      <vt:lpstr>娃娃体-繁</vt:lpstr>
      <vt:lpstr>锐字工房卡布奇诺细简1.0</vt:lpstr>
      <vt:lpstr>Songti SC Light</vt:lpstr>
      <vt:lpstr>Songti SC Bold</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尚泽 杜</dc:creator>
  <cp:lastModifiedBy>六月</cp:lastModifiedBy>
  <cp:revision>621</cp:revision>
  <dcterms:created xsi:type="dcterms:W3CDTF">2023-02-07T05:41:00Z</dcterms:created>
  <dcterms:modified xsi:type="dcterms:W3CDTF">2023-02-07T05:41:00Z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E9AB135BEFF0E84A60BDE0638DF31899_43</vt:lpwstr>
  </property>
  <property fmtid="{D5CDD505-2E9C-101B-9397-08002B2CF9AE}" pid="3" name="KSOProductBuildVer">
    <vt:lpwstr>2052-5.2.0.7734</vt:lpwstr>
  </property>
</Properties>
</file>